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80" r:id="rId5"/>
    <p:sldMasterId id="2147493491" r:id="rId6"/>
    <p:sldMasterId id="2147493515" r:id="rId7"/>
  </p:sldMasterIdLst>
  <p:notesMasterIdLst>
    <p:notesMasterId r:id="rId66"/>
  </p:notesMasterIdLst>
  <p:handoutMasterIdLst>
    <p:handoutMasterId r:id="rId67"/>
  </p:handoutMasterIdLst>
  <p:sldIdLst>
    <p:sldId id="314" r:id="rId8"/>
    <p:sldId id="326" r:id="rId9"/>
    <p:sldId id="327" r:id="rId10"/>
    <p:sldId id="329" r:id="rId11"/>
    <p:sldId id="401" r:id="rId12"/>
    <p:sldId id="400" r:id="rId13"/>
    <p:sldId id="330" r:id="rId14"/>
    <p:sldId id="331" r:id="rId15"/>
    <p:sldId id="332" r:id="rId16"/>
    <p:sldId id="333" r:id="rId17"/>
    <p:sldId id="334" r:id="rId18"/>
    <p:sldId id="335" r:id="rId19"/>
    <p:sldId id="336" r:id="rId20"/>
    <p:sldId id="337" r:id="rId21"/>
    <p:sldId id="344" r:id="rId22"/>
    <p:sldId id="391" r:id="rId23"/>
    <p:sldId id="338" r:id="rId24"/>
    <p:sldId id="339" r:id="rId25"/>
    <p:sldId id="340" r:id="rId26"/>
    <p:sldId id="341" r:id="rId27"/>
    <p:sldId id="342" r:id="rId28"/>
    <p:sldId id="343" r:id="rId29"/>
    <p:sldId id="390" r:id="rId30"/>
    <p:sldId id="345" r:id="rId31"/>
    <p:sldId id="402" r:id="rId32"/>
    <p:sldId id="392" r:id="rId33"/>
    <p:sldId id="393" r:id="rId34"/>
    <p:sldId id="346" r:id="rId35"/>
    <p:sldId id="347" r:id="rId36"/>
    <p:sldId id="350" r:id="rId37"/>
    <p:sldId id="351" r:id="rId38"/>
    <p:sldId id="352" r:id="rId39"/>
    <p:sldId id="353" r:id="rId40"/>
    <p:sldId id="354" r:id="rId41"/>
    <p:sldId id="355" r:id="rId42"/>
    <p:sldId id="356" r:id="rId43"/>
    <p:sldId id="379" r:id="rId44"/>
    <p:sldId id="396" r:id="rId45"/>
    <p:sldId id="397" r:id="rId46"/>
    <p:sldId id="398" r:id="rId47"/>
    <p:sldId id="399" r:id="rId48"/>
    <p:sldId id="385" r:id="rId49"/>
    <p:sldId id="358" r:id="rId50"/>
    <p:sldId id="359" r:id="rId51"/>
    <p:sldId id="368" r:id="rId52"/>
    <p:sldId id="369" r:id="rId53"/>
    <p:sldId id="370" r:id="rId54"/>
    <p:sldId id="371" r:id="rId55"/>
    <p:sldId id="386" r:id="rId56"/>
    <p:sldId id="387" r:id="rId57"/>
    <p:sldId id="388" r:id="rId58"/>
    <p:sldId id="389" r:id="rId59"/>
    <p:sldId id="375" r:id="rId60"/>
    <p:sldId id="376" r:id="rId61"/>
    <p:sldId id="377" r:id="rId62"/>
    <p:sldId id="394" r:id="rId63"/>
    <p:sldId id="395" r:id="rId64"/>
    <p:sldId id="378"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p15:clr>
            <a:srgbClr val="A4A3A4"/>
          </p15:clr>
        </p15:guide>
        <p15:guide id="2" pos="3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0304"/>
    <a:srgbClr val="C59315"/>
    <a:srgbClr val="8E0000"/>
    <a:srgbClr val="7697D8"/>
    <a:srgbClr val="F57B17"/>
    <a:srgbClr val="31526A"/>
    <a:srgbClr val="99C0DB"/>
    <a:srgbClr val="E6B8B7"/>
    <a:srgbClr val="99CCFF"/>
    <a:srgbClr val="8FC1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1" autoAdjust="0"/>
    <p:restoredTop sz="94637" autoAdjust="0"/>
  </p:normalViewPr>
  <p:slideViewPr>
    <p:cSldViewPr snapToGrid="0" snapToObjects="1">
      <p:cViewPr varScale="1">
        <p:scale>
          <a:sx n="83" d="100"/>
          <a:sy n="83" d="100"/>
        </p:scale>
        <p:origin x="1315" y="82"/>
      </p:cViewPr>
      <p:guideLst>
        <p:guide orient="horz" pos="4247"/>
        <p:guide pos="39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667"/>
    </p:cViewPr>
  </p:sorterViewPr>
  <p:notesViewPr>
    <p:cSldViewPr snapToGrid="0" snapToObjects="1">
      <p:cViewPr varScale="1">
        <p:scale>
          <a:sx n="132" d="100"/>
          <a:sy n="132" d="100"/>
        </p:scale>
        <p:origin x="-5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oleObject" Target="file:///\\in-due-file2\IRDS\Enrollment%20Management\Strategic%20Metrics\KPIs\2020\Enrollment%20Management%20KPI%20Graphs_Heads%20and%20Credits%20and%20Enterr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n-due-file2\IRDS\Enrollment%20Management\Strategic%20Metrics\KPIs\2021\Enrollment%20Management%20KPI%20Graphs_Enrollment%20by%20Veteran%20Status%20and%20Online%20Delivery.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IUPUI-Indianapolis </a:t>
            </a:r>
            <a:br>
              <a:rPr lang="en-US" sz="1400"/>
            </a:br>
            <a:r>
              <a:rPr lang="en-US" sz="1400"/>
              <a:t>Incoming Undergraduate Transfers</a:t>
            </a:r>
          </a:p>
          <a:p>
            <a:pPr>
              <a:defRPr/>
            </a:pPr>
            <a:r>
              <a:rPr lang="en-US" sz="1400"/>
              <a:t>%  Ethnic Diversity</a:t>
            </a:r>
          </a:p>
        </c:rich>
      </c:tx>
      <c:layout>
        <c:manualLayout>
          <c:xMode val="edge"/>
          <c:yMode val="edge"/>
          <c:x val="0.35727310401989226"/>
          <c:y val="1.9230769230769232E-2"/>
        </c:manualLayout>
      </c:layout>
      <c:overlay val="0"/>
    </c:title>
    <c:autoTitleDeleted val="0"/>
    <c:plotArea>
      <c:layout>
        <c:manualLayout>
          <c:layoutTarget val="inner"/>
          <c:xMode val="edge"/>
          <c:yMode val="edge"/>
          <c:x val="0.22094035320590752"/>
          <c:y val="0.21928224027814958"/>
          <c:w val="0.77513288527721225"/>
          <c:h val="0.60605542095699572"/>
        </c:manualLayout>
      </c:layout>
      <c:lineChart>
        <c:grouping val="standard"/>
        <c:varyColors val="0"/>
        <c:ser>
          <c:idx val="4"/>
          <c:order val="1"/>
          <c:tx>
            <c:strRef>
              <c:f>'Entering TRU Ethnicity '!$C$1</c:f>
              <c:strCache>
                <c:ptCount val="1"/>
                <c:pt idx="0">
                  <c:v>Actual</c:v>
                </c:pt>
              </c:strCache>
            </c:strRef>
          </c:tx>
          <c:spPr>
            <a:ln>
              <a:solidFill>
                <a:srgbClr val="C00000"/>
              </a:solidFill>
            </a:ln>
          </c:spPr>
          <c:marker>
            <c:symbol val="diamond"/>
            <c:size val="7"/>
            <c:spPr>
              <a:solidFill>
                <a:srgbClr val="C00000"/>
              </a:solidFill>
              <a:ln>
                <a:solidFill>
                  <a:srgbClr val="C00000"/>
                </a:solidFill>
              </a:ln>
            </c:spPr>
          </c:marker>
          <c:cat>
            <c:numRef>
              <c:f>'Entering TRU Ethnicity '!$A$2:$A$17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'Entering TRU Ethnicity '!$C$2:$C$17</c:f>
              <c:numCache>
                <c:formatCode>0.0%</c:formatCode>
                <c:ptCount val="16"/>
                <c:pt idx="0">
                  <c:v>0.247</c:v>
                </c:pt>
                <c:pt idx="1">
                  <c:v>0.26100000000000001</c:v>
                </c:pt>
                <c:pt idx="2">
                  <c:v>0.27</c:v>
                </c:pt>
                <c:pt idx="3">
                  <c:v>0.27600000000000002</c:v>
                </c:pt>
                <c:pt idx="4">
                  <c:v>0.26800000000000002</c:v>
                </c:pt>
                <c:pt idx="5">
                  <c:v>0.28199999999999997</c:v>
                </c:pt>
                <c:pt idx="6">
                  <c:v>0.29099999999999998</c:v>
                </c:pt>
                <c:pt idx="7">
                  <c:v>0.29199999999999998</c:v>
                </c:pt>
                <c:pt idx="8">
                  <c:v>0.316</c:v>
                </c:pt>
                <c:pt idx="9">
                  <c:v>0.33200000000000002</c:v>
                </c:pt>
                <c:pt idx="10">
                  <c:v>0.34300000000000003</c:v>
                </c:pt>
                <c:pt idx="11">
                  <c:v>0.35599999999999998</c:v>
                </c:pt>
              </c:numCache>
            </c:numRef>
          </c:val>
          <c:smooth val="0"/>
          <c:extLst>
            <c:ext xmlns:c16="http://schemas.microsoft.com/office/drawing/2014/chart" uri="{C3380CC4-5D6E-409C-BE32-E72D297353CC}">
              <c16:uniqueId val="{00000000-7A6C-48C3-BC46-DCEF0D15D9D1}"/>
            </c:ext>
          </c:extLst>
        </c:ser>
        <c:ser>
          <c:idx val="3"/>
          <c:order val="2"/>
          <c:tx>
            <c:strRef>
              <c:f>'Entering TRU Ethnicity '!$D$1</c:f>
              <c:strCache>
                <c:ptCount val="1"/>
                <c:pt idx="0">
                  <c:v>Strategic Plan Goals  </c:v>
                </c:pt>
              </c:strCache>
            </c:strRef>
          </c:tx>
          <c:spPr>
            <a:ln>
              <a:solidFill>
                <a:schemeClr val="accent5"/>
              </a:solidFill>
              <a:prstDash val="sysDash"/>
            </a:ln>
          </c:spPr>
          <c:marker>
            <c:symbol val="none"/>
          </c:marker>
          <c:dPt>
            <c:idx val="12"/>
            <c:marker>
              <c:symbol val="diamond"/>
              <c:size val="7"/>
              <c:spPr>
                <a:solidFill>
                  <a:schemeClr val="accent5">
                    <a:lumMod val="75000"/>
                  </a:schemeClr>
                </a:solidFill>
              </c:spPr>
            </c:marker>
            <c:bubble3D val="0"/>
            <c:extLst>
              <c:ext xmlns:c16="http://schemas.microsoft.com/office/drawing/2014/chart" uri="{C3380CC4-5D6E-409C-BE32-E72D297353CC}">
                <c16:uniqueId val="{00000001-7A6C-48C3-BC46-DCEF0D15D9D1}"/>
              </c:ext>
            </c:extLst>
          </c:dPt>
          <c:dPt>
            <c:idx val="15"/>
            <c:marker>
              <c:symbol val="diamond"/>
              <c:size val="5"/>
              <c:spPr>
                <a:solidFill>
                  <a:schemeClr val="accent5"/>
                </a:solidFill>
                <a:ln>
                  <a:solidFill>
                    <a:schemeClr val="accent5"/>
                  </a:solidFill>
                </a:ln>
              </c:spPr>
            </c:marker>
            <c:bubble3D val="0"/>
            <c:extLst>
              <c:ext xmlns:c16="http://schemas.microsoft.com/office/drawing/2014/chart" uri="{C3380CC4-5D6E-409C-BE32-E72D297353CC}">
                <c16:uniqueId val="{00000002-7A6C-48C3-BC46-DCEF0D15D9D1}"/>
              </c:ext>
            </c:extLst>
          </c:dPt>
          <c:dPt>
            <c:idx val="17"/>
            <c:marker>
              <c:symbol val="diamond"/>
              <c:size val="7"/>
              <c:spPr>
                <a:solidFill>
                  <a:schemeClr val="accent5">
                    <a:lumMod val="75000"/>
                  </a:schemeClr>
                </a:solidFill>
              </c:spPr>
            </c:marker>
            <c:bubble3D val="0"/>
            <c:extLst>
              <c:ext xmlns:c16="http://schemas.microsoft.com/office/drawing/2014/chart" uri="{C3380CC4-5D6E-409C-BE32-E72D297353CC}">
                <c16:uniqueId val="{00000003-7A6C-48C3-BC46-DCEF0D15D9D1}"/>
              </c:ext>
            </c:extLst>
          </c:dPt>
          <c:dLbls>
            <c:dLbl>
              <c:idx val="6"/>
              <c:layout>
                <c:manualLayout>
                  <c:x val="0.41540688420812388"/>
                  <c:y val="8.6975262861681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6C-48C3-BC46-DCEF0D15D9D1}"/>
                </c:ext>
              </c:extLst>
            </c:dLbl>
            <c:dLbl>
              <c:idx val="12"/>
              <c:layout>
                <c:manualLayout>
                  <c:x val="-1.0678871090770405E-2"/>
                  <c:y val="-5.128205128205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6C-48C3-BC46-DCEF0D15D9D1}"/>
                </c:ext>
              </c:extLst>
            </c:dLbl>
            <c:dLbl>
              <c:idx val="15"/>
              <c:layout>
                <c:manualLayout>
                  <c:x val="-6.1022120518688027E-3"/>
                  <c:y val="-3.674014696058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6C-48C3-BC46-DCEF0D15D9D1}"/>
                </c:ext>
              </c:extLst>
            </c:dLbl>
            <c:dLbl>
              <c:idx val="17"/>
              <c:layout>
                <c:manualLayout>
                  <c:x val="-1.8306636155606629E-2"/>
                  <c:y val="-3.84615384615384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6C-48C3-BC46-DCEF0D15D9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'Entering TRU Ethnicity '!$A$2:$A$17</c:f>
              <c:numCache>
                <c:formatCode>General</c:formatCode>
                <c:ptCount val="16"/>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numCache>
            </c:numRef>
          </c:cat>
          <c:val>
            <c:numRef>
              <c:f>'Entering TRU Ethnicity '!$D$2:$D$17</c:f>
              <c:numCache>
                <c:formatCode>General</c:formatCode>
                <c:ptCount val="16"/>
                <c:pt idx="4" formatCode="0.0%">
                  <c:v>0.26800000000000002</c:v>
                </c:pt>
                <c:pt idx="5" formatCode="0.0%">
                  <c:v>0.27200000000000002</c:v>
                </c:pt>
                <c:pt idx="6" formatCode="0.0%">
                  <c:v>0.27600000000000002</c:v>
                </c:pt>
                <c:pt idx="7" formatCode="0.0%">
                  <c:v>0.28000000000000003</c:v>
                </c:pt>
                <c:pt idx="8" formatCode="0.0%">
                  <c:v>0.28400000000000003</c:v>
                </c:pt>
                <c:pt idx="9" formatCode="0.0%">
                  <c:v>0.28800000000000003</c:v>
                </c:pt>
                <c:pt idx="10" formatCode="0.0%">
                  <c:v>0.29200000000000004</c:v>
                </c:pt>
                <c:pt idx="11" formatCode="0.0%">
                  <c:v>0.29600000000000004</c:v>
                </c:pt>
                <c:pt idx="12" formatCode="0.0%">
                  <c:v>0.30000000000000004</c:v>
                </c:pt>
                <c:pt idx="13" formatCode="0.0%">
                  <c:v>0.30400000000000005</c:v>
                </c:pt>
                <c:pt idx="14" formatCode="0.0%">
                  <c:v>0.30800000000000005</c:v>
                </c:pt>
                <c:pt idx="15" formatCode="0.0%">
                  <c:v>0.31200000000000006</c:v>
                </c:pt>
              </c:numCache>
            </c:numRef>
          </c:val>
          <c:smooth val="0"/>
          <c:extLst>
            <c:ext xmlns:c16="http://schemas.microsoft.com/office/drawing/2014/chart" uri="{C3380CC4-5D6E-409C-BE32-E72D297353CC}">
              <c16:uniqueId val="{00000005-7A6C-48C3-BC46-DCEF0D15D9D1}"/>
            </c:ext>
          </c:extLst>
        </c:ser>
        <c:dLbls>
          <c:showLegendKey val="0"/>
          <c:showVal val="0"/>
          <c:showCatName val="0"/>
          <c:showSerName val="0"/>
          <c:showPercent val="0"/>
          <c:showBubbleSize val="0"/>
        </c:dLbls>
        <c:marker val="1"/>
        <c:smooth val="0"/>
        <c:axId val="47079424"/>
        <c:axId val="133225792"/>
        <c:extLst>
          <c:ext xmlns:c15="http://schemas.microsoft.com/office/drawing/2012/chart" uri="{02D57815-91ED-43cb-92C2-25804820EDAC}">
            <c15:filteredLineSeries>
              <c15:ser>
                <c:idx val="2"/>
                <c:order val="0"/>
                <c:tx>
                  <c:strRef>
                    <c:extLst>
                      <c:ext uri="{02D57815-91ED-43cb-92C2-25804820EDAC}">
                        <c15:formulaRef>
                          <c15:sqref>'Entering UGRD Avg SAT'!$B$1</c15:sqref>
                        </c15:formulaRef>
                      </c:ext>
                    </c:extLst>
                    <c:strCache>
                      <c:ptCount val="1"/>
                      <c:pt idx="0">
                        <c:v>Baseline</c:v>
                      </c:pt>
                    </c:strCache>
                  </c:strRef>
                </c:tx>
                <c:marker>
                  <c:symbol val="none"/>
                </c:marker>
                <c:cat>
                  <c:numRef>
                    <c:extLst>
                      <c:ext uri="{02D57815-91ED-43cb-92C2-25804820EDAC}">
                        <c15:formulaRef>
                          <c15:sqref>'Entering UGRD Avg SAT'!$A$2:$A$19</c15:sqref>
                        </c15:formulaRef>
                      </c:ext>
                    </c:extLst>
                    <c:numCache>
                      <c:formatCode>General</c:formatCod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numCache>
                  </c:numRef>
                </c:cat>
                <c:val>
                  <c:numRef>
                    <c:extLst>
                      <c:ext uri="{02D57815-91ED-43cb-92C2-25804820EDAC}">
                        <c15:formulaRef>
                          <c15:sqref>'Entering UGRD Avg SAT'!$B$2:$B$19</c15:sqref>
                        </c15:formulaRef>
                      </c:ext>
                    </c:extLst>
                    <c:numCache>
                      <c:formatCode>0</c:formatCode>
                      <c:ptCount val="18"/>
                      <c:pt idx="0">
                        <c:v>1033</c:v>
                      </c:pt>
                      <c:pt idx="1">
                        <c:v>1033</c:v>
                      </c:pt>
                      <c:pt idx="2">
                        <c:v>1033</c:v>
                      </c:pt>
                      <c:pt idx="3">
                        <c:v>1033</c:v>
                      </c:pt>
                      <c:pt idx="4">
                        <c:v>1033</c:v>
                      </c:pt>
                      <c:pt idx="5">
                        <c:v>1033</c:v>
                      </c:pt>
                      <c:pt idx="6">
                        <c:v>1033</c:v>
                      </c:pt>
                      <c:pt idx="7">
                        <c:v>1033</c:v>
                      </c:pt>
                      <c:pt idx="8">
                        <c:v>1033</c:v>
                      </c:pt>
                      <c:pt idx="9">
                        <c:v>1033</c:v>
                      </c:pt>
                      <c:pt idx="10">
                        <c:v>1033</c:v>
                      </c:pt>
                      <c:pt idx="11">
                        <c:v>1033</c:v>
                      </c:pt>
                      <c:pt idx="12">
                        <c:v>1033</c:v>
                      </c:pt>
                      <c:pt idx="13">
                        <c:v>1033</c:v>
                      </c:pt>
                      <c:pt idx="14">
                        <c:v>1033</c:v>
                      </c:pt>
                      <c:pt idx="15">
                        <c:v>1033</c:v>
                      </c:pt>
                      <c:pt idx="16">
                        <c:v>1033</c:v>
                      </c:pt>
                      <c:pt idx="17">
                        <c:v>1033</c:v>
                      </c:pt>
                    </c:numCache>
                  </c:numRef>
                </c:val>
                <c:smooth val="0"/>
                <c:extLst>
                  <c:ext xmlns:c16="http://schemas.microsoft.com/office/drawing/2014/chart" uri="{C3380CC4-5D6E-409C-BE32-E72D297353CC}">
                    <c16:uniqueId val="{00000006-7A6C-48C3-BC46-DCEF0D15D9D1}"/>
                  </c:ext>
                </c:extLst>
              </c15:ser>
            </c15:filteredLineSeries>
          </c:ext>
        </c:extLst>
      </c:lineChart>
      <c:catAx>
        <c:axId val="47079424"/>
        <c:scaling>
          <c:orientation val="minMax"/>
        </c:scaling>
        <c:delete val="0"/>
        <c:axPos val="b"/>
        <c:numFmt formatCode="General" sourceLinked="1"/>
        <c:majorTickMark val="none"/>
        <c:minorTickMark val="none"/>
        <c:tickLblPos val="nextTo"/>
        <c:crossAx val="133225792"/>
        <c:crosses val="autoZero"/>
        <c:auto val="1"/>
        <c:lblAlgn val="ctr"/>
        <c:lblOffset val="100"/>
        <c:noMultiLvlLbl val="0"/>
      </c:catAx>
      <c:valAx>
        <c:axId val="133225792"/>
        <c:scaling>
          <c:orientation val="minMax"/>
        </c:scaling>
        <c:delete val="0"/>
        <c:axPos val="l"/>
        <c:majorGridlines/>
        <c:numFmt formatCode="0.0%" sourceLinked="1"/>
        <c:majorTickMark val="none"/>
        <c:minorTickMark val="none"/>
        <c:tickLblPos val="nextTo"/>
        <c:crossAx val="47079424"/>
        <c:crosses val="autoZero"/>
        <c:crossBetween val="between"/>
      </c:valAx>
      <c:dTable>
        <c:showHorzBorder val="1"/>
        <c:showVertBorder val="1"/>
        <c:showOutline val="1"/>
        <c:showKeys val="1"/>
      </c:dTable>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IUPUI-Indianapolis </a:t>
            </a:r>
          </a:p>
          <a:p>
            <a:pPr>
              <a:defRPr/>
            </a:pPr>
            <a:r>
              <a:rPr lang="en-US"/>
              <a:t>Veteran Enrollment</a:t>
            </a:r>
          </a:p>
        </c:rich>
      </c:tx>
      <c:overlay val="0"/>
    </c:title>
    <c:autoTitleDeleted val="0"/>
    <c:plotArea>
      <c:layout/>
      <c:lineChart>
        <c:grouping val="standard"/>
        <c:varyColors val="0"/>
        <c:ser>
          <c:idx val="6"/>
          <c:order val="1"/>
          <c:tx>
            <c:strRef>
              <c:f>'Veteran status'!$C$1</c:f>
              <c:strCache>
                <c:ptCount val="1"/>
                <c:pt idx="0">
                  <c:v>Actual</c:v>
                </c:pt>
              </c:strCache>
            </c:strRef>
          </c:tx>
          <c:spPr>
            <a:ln>
              <a:solidFill>
                <a:srgbClr val="7D110C"/>
              </a:solidFill>
            </a:ln>
          </c:spPr>
          <c:marker>
            <c:symbol val="none"/>
          </c:marker>
          <c:cat>
            <c:numRef>
              <c:f>'Veteran status'!$A$8:$A$19</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'Veteran status'!$C$8:$C$19</c:f>
              <c:numCache>
                <c:formatCode>General</c:formatCode>
                <c:ptCount val="12"/>
                <c:pt idx="0">
                  <c:v>1149</c:v>
                </c:pt>
                <c:pt idx="1">
                  <c:v>1062</c:v>
                </c:pt>
                <c:pt idx="2">
                  <c:v>1005</c:v>
                </c:pt>
                <c:pt idx="3">
                  <c:v>925</c:v>
                </c:pt>
                <c:pt idx="4">
                  <c:v>904</c:v>
                </c:pt>
                <c:pt idx="5">
                  <c:v>876</c:v>
                </c:pt>
                <c:pt idx="6">
                  <c:v>795</c:v>
                </c:pt>
                <c:pt idx="7">
                  <c:v>730</c:v>
                </c:pt>
              </c:numCache>
            </c:numRef>
          </c:val>
          <c:smooth val="0"/>
          <c:extLst>
            <c:ext xmlns:c16="http://schemas.microsoft.com/office/drawing/2014/chart" uri="{C3380CC4-5D6E-409C-BE32-E72D297353CC}">
              <c16:uniqueId val="{00000000-A0AE-4F2C-B26D-CE64E6805C5D}"/>
            </c:ext>
          </c:extLst>
        </c:ser>
        <c:ser>
          <c:idx val="7"/>
          <c:order val="2"/>
          <c:tx>
            <c:strRef>
              <c:f>'Veteran status'!$D$1</c:f>
              <c:strCache>
                <c:ptCount val="1"/>
                <c:pt idx="0">
                  <c:v>Strategic Plan Goals </c:v>
                </c:pt>
              </c:strCache>
            </c:strRef>
          </c:tx>
          <c:spPr>
            <a:ln>
              <a:solidFill>
                <a:schemeClr val="accent5"/>
              </a:solidFill>
              <a:prstDash val="dash"/>
            </a:ln>
          </c:spPr>
          <c:marker>
            <c:symbol val="none"/>
          </c:marker>
          <c:dPt>
            <c:idx val="0"/>
            <c:marker>
              <c:symbol val="diamond"/>
              <c:size val="7"/>
              <c:spPr>
                <a:solidFill>
                  <a:schemeClr val="tx2"/>
                </a:solidFill>
                <a:ln>
                  <a:solidFill>
                    <a:schemeClr val="tx2"/>
                  </a:solidFill>
                </a:ln>
              </c:spPr>
            </c:marker>
            <c:bubble3D val="0"/>
            <c:spPr>
              <a:ln>
                <a:solidFill>
                  <a:schemeClr val="tx2"/>
                </a:solidFill>
                <a:prstDash val="dash"/>
              </a:ln>
            </c:spPr>
            <c:extLst>
              <c:ext xmlns:c16="http://schemas.microsoft.com/office/drawing/2014/chart" uri="{C3380CC4-5D6E-409C-BE32-E72D297353CC}">
                <c16:uniqueId val="{00000002-A0AE-4F2C-B26D-CE64E6805C5D}"/>
              </c:ext>
            </c:extLst>
          </c:dPt>
          <c:dPt>
            <c:idx val="6"/>
            <c:marker>
              <c:symbol val="diamond"/>
              <c:size val="7"/>
              <c:spPr>
                <a:solidFill>
                  <a:schemeClr val="accent5"/>
                </a:solidFill>
                <a:ln>
                  <a:solidFill>
                    <a:schemeClr val="accent5"/>
                  </a:solidFill>
                </a:ln>
              </c:spPr>
            </c:marker>
            <c:bubble3D val="0"/>
            <c:extLst>
              <c:ext xmlns:c16="http://schemas.microsoft.com/office/drawing/2014/chart" uri="{C3380CC4-5D6E-409C-BE32-E72D297353CC}">
                <c16:uniqueId val="{00000003-A0AE-4F2C-B26D-CE64E6805C5D}"/>
              </c:ext>
            </c:extLst>
          </c:dPt>
          <c:dPt>
            <c:idx val="7"/>
            <c:bubble3D val="0"/>
            <c:extLst>
              <c:ext xmlns:c16="http://schemas.microsoft.com/office/drawing/2014/chart" uri="{C3380CC4-5D6E-409C-BE32-E72D297353CC}">
                <c16:uniqueId val="{00000004-A0AE-4F2C-B26D-CE64E6805C5D}"/>
              </c:ext>
            </c:extLst>
          </c:dPt>
          <c:dPt>
            <c:idx val="11"/>
            <c:marker>
              <c:symbol val="diamond"/>
              <c:size val="7"/>
              <c:spPr>
                <a:solidFill>
                  <a:schemeClr val="accent5"/>
                </a:solidFill>
                <a:ln>
                  <a:solidFill>
                    <a:schemeClr val="accent5"/>
                  </a:solidFill>
                </a:ln>
              </c:spPr>
            </c:marker>
            <c:bubble3D val="0"/>
            <c:extLst>
              <c:ext xmlns:c16="http://schemas.microsoft.com/office/drawing/2014/chart" uri="{C3380CC4-5D6E-409C-BE32-E72D297353CC}">
                <c16:uniqueId val="{00000005-A0AE-4F2C-B26D-CE64E6805C5D}"/>
              </c:ext>
            </c:extLst>
          </c:dPt>
          <c:dPt>
            <c:idx val="12"/>
            <c:marker>
              <c:symbol val="diamond"/>
              <c:size val="7"/>
            </c:marker>
            <c:bubble3D val="0"/>
            <c:extLst>
              <c:ext xmlns:c16="http://schemas.microsoft.com/office/drawing/2014/chart" uri="{C3380CC4-5D6E-409C-BE32-E72D297353CC}">
                <c16:uniqueId val="{00000006-A0AE-4F2C-B26D-CE64E6805C5D}"/>
              </c:ext>
            </c:extLst>
          </c:dPt>
          <c:dLbls>
            <c:dLbl>
              <c:idx val="0"/>
              <c:layout>
                <c:manualLayout>
                  <c:x val="0.67429443173150272"/>
                  <c:y val="2.5641025641025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AE-4F2C-B26D-CE64E6805C5D}"/>
                </c:ext>
              </c:extLst>
            </c:dLbl>
            <c:dLbl>
              <c:idx val="6"/>
              <c:layout>
                <c:manualLayout>
                  <c:x val="-2.1357742181540809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AE-4F2C-B26D-CE64E6805C5D}"/>
                </c:ext>
              </c:extLst>
            </c:dLbl>
            <c:dLbl>
              <c:idx val="11"/>
              <c:layout>
                <c:manualLayout>
                  <c:x val="-2.2883295194508119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AE-4F2C-B26D-CE64E6805C5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'Veteran status'!$A$8:$A$19</c:f>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f>'Veteran status'!$D$8:$D$19</c:f>
              <c:numCache>
                <c:formatCode>General</c:formatCode>
                <c:ptCount val="12"/>
                <c:pt idx="0">
                  <c:v>1149</c:v>
                </c:pt>
                <c:pt idx="1">
                  <c:v>1158</c:v>
                </c:pt>
                <c:pt idx="2">
                  <c:v>1166</c:v>
                </c:pt>
                <c:pt idx="3">
                  <c:v>1175</c:v>
                </c:pt>
                <c:pt idx="4">
                  <c:v>1183</c:v>
                </c:pt>
                <c:pt idx="5">
                  <c:v>1192</c:v>
                </c:pt>
                <c:pt idx="6">
                  <c:v>1200</c:v>
                </c:pt>
                <c:pt idx="7">
                  <c:v>1210</c:v>
                </c:pt>
                <c:pt idx="8">
                  <c:v>1220</c:v>
                </c:pt>
                <c:pt idx="9">
                  <c:v>1230</c:v>
                </c:pt>
                <c:pt idx="10">
                  <c:v>1240</c:v>
                </c:pt>
                <c:pt idx="11">
                  <c:v>1250</c:v>
                </c:pt>
              </c:numCache>
            </c:numRef>
          </c:val>
          <c:smooth val="0"/>
          <c:extLst>
            <c:ext xmlns:c16="http://schemas.microsoft.com/office/drawing/2014/chart" uri="{C3380CC4-5D6E-409C-BE32-E72D297353CC}">
              <c16:uniqueId val="{00000007-A0AE-4F2C-B26D-CE64E6805C5D}"/>
            </c:ext>
          </c:extLst>
        </c:ser>
        <c:dLbls>
          <c:showLegendKey val="0"/>
          <c:showVal val="0"/>
          <c:showCatName val="0"/>
          <c:showSerName val="0"/>
          <c:showPercent val="0"/>
          <c:showBubbleSize val="0"/>
        </c:dLbls>
        <c:smooth val="0"/>
        <c:axId val="163822080"/>
        <c:axId val="165801920"/>
        <c:extLst>
          <c:ext xmlns:c15="http://schemas.microsoft.com/office/drawing/2012/chart" uri="{02D57815-91ED-43cb-92C2-25804820EDAC}">
            <c15:filteredLineSeries>
              <c15:ser>
                <c:idx val="5"/>
                <c:order val="0"/>
                <c:tx>
                  <c:strRef>
                    <c:extLst>
                      <c:ext uri="{02D57815-91ED-43cb-92C2-25804820EDAC}">
                        <c15:formulaRef>
                          <c15:sqref>'Veteran status'!$B$1</c15:sqref>
                        </c15:formulaRef>
                      </c:ext>
                    </c:extLst>
                    <c:strCache>
                      <c:ptCount val="1"/>
                      <c:pt idx="0">
                        <c:v>Baseline</c:v>
                      </c:pt>
                    </c:strCache>
                  </c:strRef>
                </c:tx>
                <c:marker>
                  <c:symbol val="none"/>
                </c:marker>
                <c:cat>
                  <c:numRef>
                    <c:extLst>
                      <c:ext uri="{02D57815-91ED-43cb-92C2-25804820EDAC}">
                        <c15:formulaRef>
                          <c15:sqref>'Veteran status'!$A$8:$A$19</c15:sqref>
                        </c15:formulaRef>
                      </c:ext>
                    </c:extLst>
                    <c:numCache>
                      <c:formatCode>General</c:formatCode>
                      <c:ptCount val="12"/>
                      <c:pt idx="0">
                        <c:v>2014</c:v>
                      </c:pt>
                      <c:pt idx="1">
                        <c:v>2015</c:v>
                      </c:pt>
                      <c:pt idx="2">
                        <c:v>2016</c:v>
                      </c:pt>
                      <c:pt idx="3">
                        <c:v>2017</c:v>
                      </c:pt>
                      <c:pt idx="4">
                        <c:v>2018</c:v>
                      </c:pt>
                      <c:pt idx="5">
                        <c:v>2019</c:v>
                      </c:pt>
                      <c:pt idx="6">
                        <c:v>2020</c:v>
                      </c:pt>
                      <c:pt idx="7">
                        <c:v>2021</c:v>
                      </c:pt>
                      <c:pt idx="8">
                        <c:v>2022</c:v>
                      </c:pt>
                      <c:pt idx="9">
                        <c:v>2023</c:v>
                      </c:pt>
                      <c:pt idx="10">
                        <c:v>2024</c:v>
                      </c:pt>
                      <c:pt idx="11">
                        <c:v>2025</c:v>
                      </c:pt>
                    </c:numCache>
                  </c:numRef>
                </c:cat>
                <c:val>
                  <c:numRef>
                    <c:extLst>
                      <c:ext uri="{02D57815-91ED-43cb-92C2-25804820EDAC}">
                        <c15:formulaRef>
                          <c15:sqref>'Veteran status'!$B$8:$B$19</c15:sqref>
                        </c15:formulaRef>
                      </c:ext>
                    </c:extLst>
                    <c:numCache>
                      <c:formatCode>General</c:formatCode>
                      <c:ptCount val="12"/>
                      <c:pt idx="0">
                        <c:v>1149</c:v>
                      </c:pt>
                      <c:pt idx="1">
                        <c:v>1149</c:v>
                      </c:pt>
                      <c:pt idx="2">
                        <c:v>1149</c:v>
                      </c:pt>
                      <c:pt idx="3">
                        <c:v>1149</c:v>
                      </c:pt>
                      <c:pt idx="4">
                        <c:v>1149</c:v>
                      </c:pt>
                      <c:pt idx="5">
                        <c:v>1149</c:v>
                      </c:pt>
                      <c:pt idx="6">
                        <c:v>1149</c:v>
                      </c:pt>
                      <c:pt idx="7">
                        <c:v>1149</c:v>
                      </c:pt>
                      <c:pt idx="8">
                        <c:v>1149</c:v>
                      </c:pt>
                      <c:pt idx="9">
                        <c:v>1149</c:v>
                      </c:pt>
                      <c:pt idx="10">
                        <c:v>1149</c:v>
                      </c:pt>
                      <c:pt idx="11">
                        <c:v>1149</c:v>
                      </c:pt>
                    </c:numCache>
                  </c:numRef>
                </c:val>
                <c:smooth val="0"/>
                <c:extLst>
                  <c:ext xmlns:c16="http://schemas.microsoft.com/office/drawing/2014/chart" uri="{C3380CC4-5D6E-409C-BE32-E72D297353CC}">
                    <c16:uniqueId val="{00000008-A0AE-4F2C-B26D-CE64E6805C5D}"/>
                  </c:ext>
                </c:extLst>
              </c15:ser>
            </c15:filteredLineSeries>
          </c:ext>
        </c:extLst>
      </c:lineChart>
      <c:catAx>
        <c:axId val="163822080"/>
        <c:scaling>
          <c:orientation val="minMax"/>
        </c:scaling>
        <c:delete val="0"/>
        <c:axPos val="b"/>
        <c:numFmt formatCode="General" sourceLinked="1"/>
        <c:majorTickMark val="none"/>
        <c:minorTickMark val="none"/>
        <c:tickLblPos val="nextTo"/>
        <c:crossAx val="165801920"/>
        <c:crosses val="autoZero"/>
        <c:auto val="1"/>
        <c:lblAlgn val="ctr"/>
        <c:lblOffset val="100"/>
        <c:noMultiLvlLbl val="0"/>
      </c:catAx>
      <c:valAx>
        <c:axId val="165801920"/>
        <c:scaling>
          <c:orientation val="minMax"/>
          <c:max val="1400"/>
          <c:min val="0"/>
        </c:scaling>
        <c:delete val="0"/>
        <c:axPos val="l"/>
        <c:majorGridlines>
          <c:spPr>
            <a:ln>
              <a:noFill/>
            </a:ln>
          </c:spPr>
        </c:majorGridlines>
        <c:title>
          <c:tx>
            <c:rich>
              <a:bodyPr/>
              <a:lstStyle/>
              <a:p>
                <a:pPr>
                  <a:defRPr/>
                </a:pPr>
                <a:r>
                  <a:rPr lang="en-US"/>
                  <a:t>Headcount</a:t>
                </a:r>
              </a:p>
            </c:rich>
          </c:tx>
          <c:overlay val="0"/>
        </c:title>
        <c:numFmt formatCode="#,##0" sourceLinked="0"/>
        <c:majorTickMark val="none"/>
        <c:minorTickMark val="none"/>
        <c:tickLblPos val="nextTo"/>
        <c:crossAx val="163822080"/>
        <c:crosses val="autoZero"/>
        <c:crossBetween val="between"/>
      </c:valAx>
      <c:dTable>
        <c:showHorzBorder val="1"/>
        <c:showVertBorder val="1"/>
        <c:showOutline val="1"/>
        <c:showKeys val="1"/>
      </c:dTable>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Total Unmet Financial Need Academic Year</a:t>
            </a:r>
          </a:p>
          <a:p>
            <a:pPr>
              <a:defRPr/>
            </a:pPr>
            <a:r>
              <a:rPr lang="en-US" dirty="0" smtClean="0"/>
              <a:t>Common Dataset Definition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Retained IUPUI IN</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2018</c:v>
                </c:pt>
                <c:pt idx="1">
                  <c:v>2019</c:v>
                </c:pt>
                <c:pt idx="2">
                  <c:v>2020</c:v>
                </c:pt>
              </c:strCache>
            </c:strRef>
          </c:cat>
          <c:val>
            <c:numRef>
              <c:f>Sheet1!$B$2:$D$2</c:f>
              <c:numCache>
                <c:formatCode>_("$"* #,##0_);_("$"* \(#,##0\);_("$"* "-"??_);_(@_)</c:formatCode>
                <c:ptCount val="3"/>
                <c:pt idx="0">
                  <c:v>2834.4145465441488</c:v>
                </c:pt>
                <c:pt idx="1">
                  <c:v>3214.2768614232268</c:v>
                </c:pt>
                <c:pt idx="2">
                  <c:v>2707.2523905109465</c:v>
                </c:pt>
              </c:numCache>
            </c:numRef>
          </c:val>
          <c:extLst>
            <c:ext xmlns:c16="http://schemas.microsoft.com/office/drawing/2014/chart" uri="{C3380CC4-5D6E-409C-BE32-E72D297353CC}">
              <c16:uniqueId val="{00000000-2F7C-419B-A285-06913AF6FC6D}"/>
            </c:ext>
          </c:extLst>
        </c:ser>
        <c:ser>
          <c:idx val="1"/>
          <c:order val="1"/>
          <c:tx>
            <c:strRef>
              <c:f>Sheet1!$A$3</c:f>
              <c:strCache>
                <c:ptCount val="1"/>
                <c:pt idx="0">
                  <c:v>Not Retained</c:v>
                </c:pt>
              </c:strCache>
            </c:strRef>
          </c:tx>
          <c:spPr>
            <a:solidFill>
              <a:srgbClr val="69030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2018</c:v>
                </c:pt>
                <c:pt idx="1">
                  <c:v>2019</c:v>
                </c:pt>
                <c:pt idx="2">
                  <c:v>2020</c:v>
                </c:pt>
              </c:strCache>
            </c:strRef>
          </c:cat>
          <c:val>
            <c:numRef>
              <c:f>Sheet1!$B$3:$D$3</c:f>
              <c:numCache>
                <c:formatCode>_("$"* #,##0_);_("$"* \(#,##0\);_("$"* "-"??_);_(@_)</c:formatCode>
                <c:ptCount val="3"/>
                <c:pt idx="0">
                  <c:v>5915.6939169139496</c:v>
                </c:pt>
                <c:pt idx="1">
                  <c:v>4808.6064271457108</c:v>
                </c:pt>
                <c:pt idx="2">
                  <c:v>3546.5423901940753</c:v>
                </c:pt>
              </c:numCache>
            </c:numRef>
          </c:val>
          <c:extLst>
            <c:ext xmlns:c16="http://schemas.microsoft.com/office/drawing/2014/chart" uri="{C3380CC4-5D6E-409C-BE32-E72D297353CC}">
              <c16:uniqueId val="{00000001-2F7C-419B-A285-06913AF6FC6D}"/>
            </c:ext>
          </c:extLst>
        </c:ser>
        <c:dLbls>
          <c:showLegendKey val="0"/>
          <c:showVal val="0"/>
          <c:showCatName val="0"/>
          <c:showSerName val="0"/>
          <c:showPercent val="0"/>
          <c:showBubbleSize val="0"/>
        </c:dLbls>
        <c:gapWidth val="219"/>
        <c:overlap val="-27"/>
        <c:axId val="1250686432"/>
        <c:axId val="1250684768"/>
      </c:barChart>
      <c:catAx>
        <c:axId val="125068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0684768"/>
        <c:crosses val="autoZero"/>
        <c:auto val="1"/>
        <c:lblAlgn val="ctr"/>
        <c:lblOffset val="100"/>
        <c:noMultiLvlLbl val="0"/>
      </c:catAx>
      <c:valAx>
        <c:axId val="1250684768"/>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crossAx val="1250686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7859BD-4604-2843-976C-9F2DEE3C79DB}" type="datetimeFigureOut">
              <a:rPr lang="en-US" smtClean="0"/>
              <a:t>2/9/2022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8F45-8DB7-E449-85E4-EC04F96DF3AA}" type="datetimeFigureOut">
              <a:rPr lang="en-US" smtClean="0"/>
              <a:t>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F7740-18BE-A14F-B18B-3ECD47F85DDF}"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602941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Jan 2021</a:t>
            </a:r>
          </a:p>
          <a:p>
            <a:endParaRPr lang="en-US" dirty="0"/>
          </a:p>
        </p:txBody>
      </p:sp>
      <p:sp>
        <p:nvSpPr>
          <p:cNvPr id="4" name="Slide Number Placeholder 3"/>
          <p:cNvSpPr>
            <a:spLocks noGrp="1"/>
          </p:cNvSpPr>
          <p:nvPr>
            <p:ph type="sldNum" sz="quarter" idx="10"/>
          </p:nvPr>
        </p:nvSpPr>
        <p:spPr/>
        <p:txBody>
          <a:bodyPr/>
          <a:lstStyle/>
          <a:p>
            <a:fld id="{C47454B0-06A7-46DF-B2B9-43DE19FF3FB0}" type="slidenum">
              <a:rPr lang="en-US" smtClean="0"/>
              <a:t>47</a:t>
            </a:fld>
            <a:endParaRPr lang="en-US"/>
          </a:p>
        </p:txBody>
      </p:sp>
    </p:spTree>
    <p:extLst>
      <p:ext uri="{BB962C8B-B14F-4D97-AF65-F5344CB8AC3E}">
        <p14:creationId xmlns:p14="http://schemas.microsoft.com/office/powerpoint/2010/main" val="352585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Jan 2021 using </a:t>
            </a:r>
            <a:r>
              <a:rPr lang="en-US" dirty="0" err="1" smtClean="0"/>
              <a:t>uirr_tableau_ir_fa_net_price</a:t>
            </a:r>
            <a:r>
              <a:rPr lang="en-US" dirty="0" smtClean="0"/>
              <a:t>/</a:t>
            </a:r>
            <a:r>
              <a:rPr lang="en-US" dirty="0" err="1" smtClean="0"/>
              <a:t>NetPrice</a:t>
            </a:r>
            <a:endParaRPr lang="en-US" dirty="0"/>
          </a:p>
        </p:txBody>
      </p:sp>
      <p:sp>
        <p:nvSpPr>
          <p:cNvPr id="4" name="Slide Number Placeholder 3"/>
          <p:cNvSpPr>
            <a:spLocks noGrp="1"/>
          </p:cNvSpPr>
          <p:nvPr>
            <p:ph type="sldNum" sz="quarter" idx="10"/>
          </p:nvPr>
        </p:nvSpPr>
        <p:spPr/>
        <p:txBody>
          <a:bodyPr/>
          <a:lstStyle/>
          <a:p>
            <a:fld id="{C47454B0-06A7-46DF-B2B9-43DE19FF3FB0}" type="slidenum">
              <a:rPr lang="en-US" smtClean="0"/>
              <a:t>48</a:t>
            </a:fld>
            <a:endParaRPr lang="en-US"/>
          </a:p>
        </p:txBody>
      </p:sp>
    </p:spTree>
    <p:extLst>
      <p:ext uri="{BB962C8B-B14F-4D97-AF65-F5344CB8AC3E}">
        <p14:creationId xmlns:p14="http://schemas.microsoft.com/office/powerpoint/2010/main" val="2887021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094362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Jan 2021</a:t>
            </a:r>
            <a:endParaRPr lang="en-US" dirty="0"/>
          </a:p>
        </p:txBody>
      </p:sp>
      <p:sp>
        <p:nvSpPr>
          <p:cNvPr id="4" name="Slide Number Placeholder 3"/>
          <p:cNvSpPr>
            <a:spLocks noGrp="1"/>
          </p:cNvSpPr>
          <p:nvPr>
            <p:ph type="sldNum" sz="quarter" idx="10"/>
          </p:nvPr>
        </p:nvSpPr>
        <p:spPr/>
        <p:txBody>
          <a:bodyPr/>
          <a:lstStyle/>
          <a:p>
            <a:fld id="{02AF7740-18BE-A14F-B18B-3ECD47F85DDF}"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414433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Jan 2021</a:t>
            </a:r>
            <a:endParaRPr lang="en-US" dirty="0"/>
          </a:p>
        </p:txBody>
      </p:sp>
      <p:sp>
        <p:nvSpPr>
          <p:cNvPr id="4" name="Slide Number Placeholder 3"/>
          <p:cNvSpPr>
            <a:spLocks noGrp="1"/>
          </p:cNvSpPr>
          <p:nvPr>
            <p:ph type="sldNum" sz="quarter" idx="10"/>
          </p:nvPr>
        </p:nvSpPr>
        <p:spPr/>
        <p:txBody>
          <a:bodyPr/>
          <a:lstStyle/>
          <a:p>
            <a:fld id="{02AF7740-18BE-A14F-B18B-3ECD47F85DDF}"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165636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Updated Jan 2021 – use SQL unmet need GPA</a:t>
            </a:r>
          </a:p>
          <a:p>
            <a:endParaRPr lang="en-US" dirty="0"/>
          </a:p>
        </p:txBody>
      </p:sp>
      <p:sp>
        <p:nvSpPr>
          <p:cNvPr id="4" name="Slide Number Placeholder 3"/>
          <p:cNvSpPr>
            <a:spLocks noGrp="1"/>
          </p:cNvSpPr>
          <p:nvPr>
            <p:ph type="sldNum" sz="quarter" idx="10"/>
          </p:nvPr>
        </p:nvSpPr>
        <p:spPr/>
        <p:txBody>
          <a:bodyPr/>
          <a:lstStyle/>
          <a:p>
            <a:fld id="{02AF7740-18BE-A14F-B18B-3ECD47F85DDF}"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49265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454B0-06A7-46DF-B2B9-43DE19FF3FB0}" type="slidenum">
              <a:rPr lang="en-US" smtClean="0"/>
              <a:t>53</a:t>
            </a:fld>
            <a:endParaRPr lang="en-US"/>
          </a:p>
        </p:txBody>
      </p:sp>
    </p:spTree>
    <p:extLst>
      <p:ext uri="{BB962C8B-B14F-4D97-AF65-F5344CB8AC3E}">
        <p14:creationId xmlns:p14="http://schemas.microsoft.com/office/powerpoint/2010/main" val="4287732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Oct 3, 2018</a:t>
            </a:r>
            <a:endParaRPr lang="en-US" dirty="0"/>
          </a:p>
        </p:txBody>
      </p:sp>
      <p:sp>
        <p:nvSpPr>
          <p:cNvPr id="4" name="Slide Number Placeholder 3"/>
          <p:cNvSpPr>
            <a:spLocks noGrp="1"/>
          </p:cNvSpPr>
          <p:nvPr>
            <p:ph type="sldNum" sz="quarter" idx="10"/>
          </p:nvPr>
        </p:nvSpPr>
        <p:spPr/>
        <p:txBody>
          <a:bodyPr/>
          <a:lstStyle/>
          <a:p>
            <a:fld id="{C47454B0-06A7-46DF-B2B9-43DE19FF3FB0}" type="slidenum">
              <a:rPr lang="en-US" smtClean="0"/>
              <a:t>54</a:t>
            </a:fld>
            <a:endParaRPr lang="en-US"/>
          </a:p>
        </p:txBody>
      </p:sp>
    </p:spTree>
    <p:extLst>
      <p:ext uri="{BB962C8B-B14F-4D97-AF65-F5344CB8AC3E}">
        <p14:creationId xmlns:p14="http://schemas.microsoft.com/office/powerpoint/2010/main" val="146484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Jan 2021</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55</a:t>
            </a:fld>
            <a:endParaRPr lang="en-US"/>
          </a:p>
        </p:txBody>
      </p:sp>
    </p:spTree>
    <p:extLst>
      <p:ext uri="{BB962C8B-B14F-4D97-AF65-F5344CB8AC3E}">
        <p14:creationId xmlns:p14="http://schemas.microsoft.com/office/powerpoint/2010/main" val="1770677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Dec 2019</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56</a:t>
            </a:fld>
            <a:endParaRPr lang="en-US"/>
          </a:p>
        </p:txBody>
      </p:sp>
    </p:spTree>
    <p:extLst>
      <p:ext uri="{BB962C8B-B14F-4D97-AF65-F5344CB8AC3E}">
        <p14:creationId xmlns:p14="http://schemas.microsoft.com/office/powerpoint/2010/main" val="239392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6D261-4ACC-5E49-97C5-9D8FD2D9A3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570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Jan 2021</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57</a:t>
            </a:fld>
            <a:endParaRPr lang="en-US"/>
          </a:p>
        </p:txBody>
      </p:sp>
    </p:spTree>
    <p:extLst>
      <p:ext uri="{BB962C8B-B14F-4D97-AF65-F5344CB8AC3E}">
        <p14:creationId xmlns:p14="http://schemas.microsoft.com/office/powerpoint/2010/main" val="2856407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6D261-4ACC-5E49-97C5-9D8FD2D9A3AF}"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907593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06D261-4ACC-5E49-97C5-9D8FD2D9A3AF}" type="slidenum">
              <a:rPr lang="en-US" smtClean="0"/>
              <a:t>40</a:t>
            </a:fld>
            <a:endParaRPr lang="en-US"/>
          </a:p>
        </p:txBody>
      </p:sp>
    </p:spTree>
    <p:extLst>
      <p:ext uri="{BB962C8B-B14F-4D97-AF65-F5344CB8AC3E}">
        <p14:creationId xmlns:p14="http://schemas.microsoft.com/office/powerpoint/2010/main" val="2314537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number of full-time first-time degree/certificate seeking undergraduates - financial aid cohort, Number of full-time first-time undergraduates awarded  institutional grant aid ,</a:t>
            </a:r>
            <a:r>
              <a:rPr lang="en-US" baseline="0" dirty="0" smtClean="0"/>
              <a:t> Percent of full-time first-time undergraduates awarded institutional grant aid, </a:t>
            </a:r>
            <a:r>
              <a:rPr lang="en-US" sz="1200" b="0" i="0" u="none" strike="noStrike" kern="1200" dirty="0" smtClean="0">
                <a:solidFill>
                  <a:schemeClr val="tx1"/>
                </a:solidFill>
                <a:effectLst/>
                <a:latin typeface="+mn-lt"/>
                <a:ea typeface="+mn-ea"/>
                <a:cs typeface="+mn-cs"/>
              </a:rPr>
              <a:t>Average amount of institutional grant aid awarded to full-time first-time undergraduates , Full-time retention rate</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41</a:t>
            </a:fld>
            <a:endParaRPr lang="en-US"/>
          </a:p>
        </p:txBody>
      </p:sp>
    </p:spTree>
    <p:extLst>
      <p:ext uri="{BB962C8B-B14F-4D97-AF65-F5344CB8AC3E}">
        <p14:creationId xmlns:p14="http://schemas.microsoft.com/office/powerpoint/2010/main" val="150662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from Nov 2017 ICHE presentation</a:t>
            </a:r>
            <a:endParaRPr lang="en-US" dirty="0"/>
          </a:p>
        </p:txBody>
      </p:sp>
      <p:sp>
        <p:nvSpPr>
          <p:cNvPr id="4" name="Slide Number Placeholder 3"/>
          <p:cNvSpPr>
            <a:spLocks noGrp="1"/>
          </p:cNvSpPr>
          <p:nvPr>
            <p:ph type="sldNum" sz="quarter" idx="10"/>
          </p:nvPr>
        </p:nvSpPr>
        <p:spPr/>
        <p:txBody>
          <a:bodyPr/>
          <a:lstStyle/>
          <a:p>
            <a:pPr>
              <a:defRPr/>
            </a:pPr>
            <a:fld id="{A64D608F-F5D9-4D23-B888-1AF9F0A73B81}"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372437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Dec 2019</a:t>
            </a:r>
          </a:p>
        </p:txBody>
      </p:sp>
      <p:sp>
        <p:nvSpPr>
          <p:cNvPr id="4" name="Slide Number Placeholder 3"/>
          <p:cNvSpPr>
            <a:spLocks noGrp="1"/>
          </p:cNvSpPr>
          <p:nvPr>
            <p:ph type="sldNum" sz="quarter" idx="10"/>
          </p:nvPr>
        </p:nvSpPr>
        <p:spPr/>
        <p:txBody>
          <a:bodyPr/>
          <a:lstStyle/>
          <a:p>
            <a:fld id="{9706D261-4ACC-5E49-97C5-9D8FD2D9A3AF}" type="slidenum">
              <a:rPr lang="en-US" smtClean="0"/>
              <a:t>43</a:t>
            </a:fld>
            <a:endParaRPr lang="en-US"/>
          </a:p>
        </p:txBody>
      </p:sp>
    </p:spTree>
    <p:extLst>
      <p:ext uri="{BB962C8B-B14F-4D97-AF65-F5344CB8AC3E}">
        <p14:creationId xmlns:p14="http://schemas.microsoft.com/office/powerpoint/2010/main" val="150243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Updated Dec 2019</a:t>
            </a:r>
          </a:p>
          <a:p>
            <a:endParaRPr lang="en-US" dirty="0" smtClean="0">
              <a:solidFill>
                <a:srgbClr val="1F497D"/>
              </a:solidFill>
              <a:ea typeface="Calibri"/>
              <a:cs typeface="Times New Roman"/>
            </a:endParaRPr>
          </a:p>
          <a:p>
            <a:r>
              <a:rPr lang="en-US" dirty="0" smtClean="0">
                <a:solidFill>
                  <a:srgbClr val="1F497D"/>
                </a:solidFill>
                <a:ea typeface="Calibri"/>
                <a:cs typeface="Times New Roman"/>
              </a:rPr>
              <a:t>IUPUI </a:t>
            </a:r>
            <a:r>
              <a:rPr lang="en-US" dirty="0">
                <a:solidFill>
                  <a:srgbClr val="1F497D"/>
                </a:solidFill>
                <a:ea typeface="Calibri"/>
                <a:cs typeface="Times New Roman"/>
              </a:rPr>
              <a:t>STEM Degree List Includes:</a:t>
            </a:r>
            <a:endParaRPr lang="en-US" dirty="0">
              <a:ea typeface="Calibri"/>
              <a:cs typeface="Times New Roman"/>
            </a:endParaRPr>
          </a:p>
          <a:p>
            <a:r>
              <a:rPr lang="en-US" dirty="0">
                <a:solidFill>
                  <a:srgbClr val="1F497D"/>
                </a:solidFill>
                <a:ea typeface="Calibri"/>
                <a:cs typeface="Times New Roman"/>
              </a:rPr>
              <a:t> </a:t>
            </a:r>
            <a:endParaRPr lang="en-US" dirty="0">
              <a:ea typeface="Calibri"/>
              <a:cs typeface="Times New Roman"/>
            </a:endParaRPr>
          </a:p>
          <a:p>
            <a:r>
              <a:rPr lang="en-US" dirty="0">
                <a:solidFill>
                  <a:srgbClr val="1F497D"/>
                </a:solidFill>
                <a:ea typeface="Calibri"/>
                <a:cs typeface="Times New Roman"/>
              </a:rPr>
              <a:t>01.1103 B.A./B.S. in Horticultural Science</a:t>
            </a:r>
            <a:endParaRPr lang="en-US" dirty="0">
              <a:ea typeface="Calibri"/>
              <a:cs typeface="Times New Roman"/>
            </a:endParaRPr>
          </a:p>
          <a:p>
            <a:r>
              <a:rPr lang="en-US" dirty="0">
                <a:solidFill>
                  <a:srgbClr val="1F497D"/>
                </a:solidFill>
                <a:ea typeface="Calibri"/>
                <a:cs typeface="Times New Roman"/>
              </a:rPr>
              <a:t>03.0104 B.S. in Environmental Science</a:t>
            </a:r>
            <a:endParaRPr lang="en-US" dirty="0">
              <a:ea typeface="Calibri"/>
              <a:cs typeface="Times New Roman"/>
            </a:endParaRPr>
          </a:p>
          <a:p>
            <a:r>
              <a:rPr lang="en-US" dirty="0">
                <a:solidFill>
                  <a:srgbClr val="1F497D"/>
                </a:solidFill>
                <a:ea typeface="Calibri"/>
                <a:cs typeface="Times New Roman"/>
              </a:rPr>
              <a:t>09.0702 B.S. in Human Computer Interaction</a:t>
            </a:r>
            <a:endParaRPr lang="en-US" dirty="0">
              <a:ea typeface="Calibri"/>
              <a:cs typeface="Times New Roman"/>
            </a:endParaRPr>
          </a:p>
          <a:p>
            <a:r>
              <a:rPr lang="en-US" dirty="0">
                <a:solidFill>
                  <a:srgbClr val="1F497D"/>
                </a:solidFill>
                <a:ea typeface="Calibri"/>
                <a:cs typeface="Times New Roman"/>
              </a:rPr>
              <a:t>09.0702 M.S. in Human Computer Interaction</a:t>
            </a:r>
            <a:endParaRPr lang="en-US" dirty="0">
              <a:ea typeface="Calibri"/>
              <a:cs typeface="Times New Roman"/>
            </a:endParaRPr>
          </a:p>
          <a:p>
            <a:r>
              <a:rPr lang="en-US" dirty="0">
                <a:solidFill>
                  <a:srgbClr val="1F497D"/>
                </a:solidFill>
                <a:ea typeface="Calibri"/>
                <a:cs typeface="Times New Roman"/>
              </a:rPr>
              <a:t>11.0101 B.S. in Computer Science</a:t>
            </a:r>
            <a:endParaRPr lang="en-US" dirty="0">
              <a:ea typeface="Calibri"/>
              <a:cs typeface="Times New Roman"/>
            </a:endParaRPr>
          </a:p>
          <a:p>
            <a:r>
              <a:rPr lang="en-US" dirty="0">
                <a:solidFill>
                  <a:srgbClr val="1F497D"/>
                </a:solidFill>
                <a:ea typeface="Calibri"/>
                <a:cs typeface="Times New Roman"/>
              </a:rPr>
              <a:t>11.0101 M.S. in Computer Science</a:t>
            </a:r>
            <a:endParaRPr lang="en-US" dirty="0">
              <a:ea typeface="Calibri"/>
              <a:cs typeface="Times New Roman"/>
            </a:endParaRPr>
          </a:p>
          <a:p>
            <a:r>
              <a:rPr lang="en-US" dirty="0">
                <a:solidFill>
                  <a:srgbClr val="1F497D"/>
                </a:solidFill>
                <a:ea typeface="Calibri"/>
                <a:cs typeface="Times New Roman"/>
              </a:rPr>
              <a:t>11.0101 Ph.D. in Computer Science</a:t>
            </a:r>
            <a:endParaRPr lang="en-US" dirty="0">
              <a:ea typeface="Calibri"/>
              <a:cs typeface="Times New Roman"/>
            </a:endParaRPr>
          </a:p>
          <a:p>
            <a:r>
              <a:rPr lang="en-US" dirty="0">
                <a:solidFill>
                  <a:srgbClr val="1F497D"/>
                </a:solidFill>
                <a:ea typeface="Calibri"/>
                <a:cs typeface="Times New Roman"/>
              </a:rPr>
              <a:t>11.0103 B.S. in Informatics</a:t>
            </a:r>
            <a:endParaRPr lang="en-US" dirty="0">
              <a:ea typeface="Calibri"/>
              <a:cs typeface="Times New Roman"/>
            </a:endParaRPr>
          </a:p>
          <a:p>
            <a:r>
              <a:rPr lang="en-US" dirty="0">
                <a:solidFill>
                  <a:srgbClr val="1F497D"/>
                </a:solidFill>
                <a:ea typeface="Calibri"/>
                <a:cs typeface="Times New Roman"/>
              </a:rPr>
              <a:t>11.0103 Ph.D. in Information Technology</a:t>
            </a:r>
            <a:endParaRPr lang="en-US" dirty="0">
              <a:ea typeface="Calibri"/>
              <a:cs typeface="Times New Roman"/>
            </a:endParaRPr>
          </a:p>
          <a:p>
            <a:r>
              <a:rPr lang="en-US" dirty="0">
                <a:solidFill>
                  <a:srgbClr val="1F497D"/>
                </a:solidFill>
                <a:ea typeface="Calibri"/>
                <a:cs typeface="Times New Roman"/>
              </a:rPr>
              <a:t>11.9999 B.S. in Computer Technology</a:t>
            </a:r>
            <a:endParaRPr lang="en-US" dirty="0">
              <a:ea typeface="Calibri"/>
              <a:cs typeface="Times New Roman"/>
            </a:endParaRPr>
          </a:p>
          <a:p>
            <a:r>
              <a:rPr lang="en-US" dirty="0">
                <a:solidFill>
                  <a:srgbClr val="1F497D"/>
                </a:solidFill>
                <a:ea typeface="Calibri"/>
                <a:cs typeface="Times New Roman"/>
              </a:rPr>
              <a:t>14.0101 B.S.E. in Interdisciplinary Engineering</a:t>
            </a:r>
            <a:endParaRPr lang="en-US" dirty="0">
              <a:ea typeface="Calibri"/>
              <a:cs typeface="Times New Roman"/>
            </a:endParaRPr>
          </a:p>
          <a:p>
            <a:r>
              <a:rPr lang="en-US" dirty="0">
                <a:solidFill>
                  <a:srgbClr val="1F497D"/>
                </a:solidFill>
                <a:ea typeface="Calibri"/>
                <a:cs typeface="Times New Roman"/>
              </a:rPr>
              <a:t>14.0501 B.S. in Biomedical Engineering</a:t>
            </a:r>
            <a:endParaRPr lang="en-US" dirty="0">
              <a:ea typeface="Calibri"/>
              <a:cs typeface="Times New Roman"/>
            </a:endParaRPr>
          </a:p>
          <a:p>
            <a:r>
              <a:rPr lang="en-US" dirty="0">
                <a:solidFill>
                  <a:srgbClr val="1F497D"/>
                </a:solidFill>
                <a:ea typeface="Calibri"/>
                <a:cs typeface="Times New Roman"/>
              </a:rPr>
              <a:t>14.0501 </a:t>
            </a:r>
            <a:r>
              <a:rPr lang="en-US" dirty="0" err="1">
                <a:solidFill>
                  <a:srgbClr val="1F497D"/>
                </a:solidFill>
                <a:ea typeface="Calibri"/>
                <a:cs typeface="Times New Roman"/>
              </a:rPr>
              <a:t>M.S.Bm.E</a:t>
            </a:r>
            <a:r>
              <a:rPr lang="en-US" dirty="0">
                <a:solidFill>
                  <a:srgbClr val="1F497D"/>
                </a:solidFill>
                <a:ea typeface="Calibri"/>
                <a:cs typeface="Times New Roman"/>
              </a:rPr>
              <a:t>. in Biomedical Engineering</a:t>
            </a:r>
            <a:endParaRPr lang="en-US" dirty="0">
              <a:ea typeface="Calibri"/>
              <a:cs typeface="Times New Roman"/>
            </a:endParaRPr>
          </a:p>
          <a:p>
            <a:r>
              <a:rPr lang="en-US" dirty="0">
                <a:solidFill>
                  <a:srgbClr val="1F497D"/>
                </a:solidFill>
                <a:ea typeface="Calibri"/>
                <a:cs typeface="Times New Roman"/>
              </a:rPr>
              <a:t>14.0901 B.S. in Computer Engineering</a:t>
            </a:r>
            <a:endParaRPr lang="en-US" dirty="0">
              <a:ea typeface="Calibri"/>
              <a:cs typeface="Times New Roman"/>
            </a:endParaRPr>
          </a:p>
          <a:p>
            <a:r>
              <a:rPr lang="en-US" dirty="0">
                <a:solidFill>
                  <a:srgbClr val="1F497D"/>
                </a:solidFill>
                <a:ea typeface="Calibri"/>
                <a:cs typeface="Times New Roman"/>
              </a:rPr>
              <a:t>14.1001 B.S.E.E. in Electrical Engineering</a:t>
            </a:r>
            <a:endParaRPr lang="en-US" dirty="0">
              <a:ea typeface="Calibri"/>
              <a:cs typeface="Times New Roman"/>
            </a:endParaRPr>
          </a:p>
          <a:p>
            <a:r>
              <a:rPr lang="en-US" dirty="0">
                <a:solidFill>
                  <a:srgbClr val="1F497D"/>
                </a:solidFill>
                <a:ea typeface="Calibri"/>
                <a:cs typeface="Times New Roman"/>
              </a:rPr>
              <a:t>14.1001 M.S. in Electrical and Computer Engineering</a:t>
            </a:r>
            <a:endParaRPr lang="en-US" dirty="0">
              <a:ea typeface="Calibri"/>
              <a:cs typeface="Times New Roman"/>
            </a:endParaRPr>
          </a:p>
          <a:p>
            <a:r>
              <a:rPr lang="en-US" dirty="0">
                <a:solidFill>
                  <a:srgbClr val="1F497D"/>
                </a:solidFill>
                <a:ea typeface="Calibri"/>
                <a:cs typeface="Times New Roman"/>
              </a:rPr>
              <a:t>14.1001 Ph.D. in Electronical, Electronics, and Communication Engineering</a:t>
            </a:r>
            <a:endParaRPr lang="en-US" dirty="0">
              <a:ea typeface="Calibri"/>
              <a:cs typeface="Times New Roman"/>
            </a:endParaRPr>
          </a:p>
          <a:p>
            <a:r>
              <a:rPr lang="en-US" dirty="0">
                <a:solidFill>
                  <a:srgbClr val="1F497D"/>
                </a:solidFill>
                <a:ea typeface="Calibri"/>
                <a:cs typeface="Times New Roman"/>
              </a:rPr>
              <a:t>14.1901 B.S.M.E. in Mechanical Engineering</a:t>
            </a:r>
            <a:endParaRPr lang="en-US" dirty="0">
              <a:ea typeface="Calibri"/>
              <a:cs typeface="Times New Roman"/>
            </a:endParaRPr>
          </a:p>
          <a:p>
            <a:r>
              <a:rPr lang="en-US" dirty="0">
                <a:solidFill>
                  <a:srgbClr val="1F497D"/>
                </a:solidFill>
                <a:ea typeface="Calibri"/>
                <a:cs typeface="Times New Roman"/>
              </a:rPr>
              <a:t>14.1901 M.S. in Mechanical Engineering</a:t>
            </a:r>
            <a:endParaRPr lang="en-US" dirty="0">
              <a:ea typeface="Calibri"/>
              <a:cs typeface="Times New Roman"/>
            </a:endParaRPr>
          </a:p>
          <a:p>
            <a:r>
              <a:rPr lang="en-US" dirty="0">
                <a:solidFill>
                  <a:srgbClr val="1F497D"/>
                </a:solidFill>
                <a:ea typeface="Calibri"/>
                <a:cs typeface="Times New Roman"/>
              </a:rPr>
              <a:t>14.1901 Ph.D. in Mechanical Engineering</a:t>
            </a:r>
            <a:endParaRPr lang="en-US" dirty="0">
              <a:ea typeface="Calibri"/>
              <a:cs typeface="Times New Roman"/>
            </a:endParaRPr>
          </a:p>
          <a:p>
            <a:r>
              <a:rPr lang="en-US" dirty="0">
                <a:solidFill>
                  <a:srgbClr val="1F497D"/>
                </a:solidFill>
                <a:ea typeface="Calibri"/>
                <a:cs typeface="Times New Roman"/>
              </a:rPr>
              <a:t>14.9999 B.S. in Energy Engineering</a:t>
            </a:r>
            <a:endParaRPr lang="en-US" dirty="0">
              <a:ea typeface="Calibri"/>
              <a:cs typeface="Times New Roman"/>
            </a:endParaRPr>
          </a:p>
          <a:p>
            <a:r>
              <a:rPr lang="en-US" dirty="0">
                <a:solidFill>
                  <a:srgbClr val="1F497D"/>
                </a:solidFill>
                <a:ea typeface="Calibri"/>
                <a:cs typeface="Times New Roman"/>
              </a:rPr>
              <a:t>14.9999 B.S. in Motorsports Engineering</a:t>
            </a:r>
            <a:endParaRPr lang="en-US" dirty="0">
              <a:ea typeface="Calibri"/>
              <a:cs typeface="Times New Roman"/>
            </a:endParaRPr>
          </a:p>
          <a:p>
            <a:r>
              <a:rPr lang="en-US" dirty="0">
                <a:solidFill>
                  <a:srgbClr val="1F497D"/>
                </a:solidFill>
                <a:ea typeface="Calibri"/>
                <a:cs typeface="Times New Roman"/>
              </a:rPr>
              <a:t>14.9999 M.S./M.S.E. in Interdisciplinary Engineering</a:t>
            </a:r>
            <a:endParaRPr lang="en-US" dirty="0">
              <a:ea typeface="Calibri"/>
              <a:cs typeface="Times New Roman"/>
            </a:endParaRPr>
          </a:p>
          <a:p>
            <a:r>
              <a:rPr lang="en-US" dirty="0">
                <a:solidFill>
                  <a:srgbClr val="1F497D"/>
                </a:solidFill>
                <a:ea typeface="Calibri"/>
                <a:cs typeface="Times New Roman"/>
              </a:rPr>
              <a:t>15.0101 B.S. in Construction Engineering Management Technology</a:t>
            </a:r>
            <a:endParaRPr lang="en-US" dirty="0">
              <a:ea typeface="Calibri"/>
              <a:cs typeface="Times New Roman"/>
            </a:endParaRPr>
          </a:p>
          <a:p>
            <a:r>
              <a:rPr lang="en-US" dirty="0">
                <a:solidFill>
                  <a:srgbClr val="1F497D"/>
                </a:solidFill>
                <a:ea typeface="Calibri"/>
                <a:cs typeface="Times New Roman"/>
              </a:rPr>
              <a:t>15.0201 B.A./B.S. in Technical Drafting</a:t>
            </a:r>
            <a:endParaRPr lang="en-US" dirty="0">
              <a:ea typeface="Calibri"/>
              <a:cs typeface="Times New Roman"/>
            </a:endParaRPr>
          </a:p>
          <a:p>
            <a:r>
              <a:rPr lang="en-US" dirty="0">
                <a:solidFill>
                  <a:srgbClr val="1F497D"/>
                </a:solidFill>
                <a:ea typeface="Calibri"/>
                <a:cs typeface="Times New Roman"/>
              </a:rPr>
              <a:t>15.0303 B.S. in Electrical Engineering Technology</a:t>
            </a:r>
            <a:endParaRPr lang="en-US" dirty="0">
              <a:ea typeface="Calibri"/>
              <a:cs typeface="Times New Roman"/>
            </a:endParaRPr>
          </a:p>
          <a:p>
            <a:r>
              <a:rPr lang="en-US" dirty="0">
                <a:solidFill>
                  <a:srgbClr val="1F497D"/>
                </a:solidFill>
                <a:ea typeface="Calibri"/>
                <a:cs typeface="Times New Roman"/>
              </a:rPr>
              <a:t>15.0401 B.S. in Biomedical Engineering Technology</a:t>
            </a:r>
            <a:endParaRPr lang="en-US" dirty="0">
              <a:ea typeface="Calibri"/>
              <a:cs typeface="Times New Roman"/>
            </a:endParaRPr>
          </a:p>
          <a:p>
            <a:r>
              <a:rPr lang="en-US" dirty="0">
                <a:solidFill>
                  <a:srgbClr val="1F497D"/>
                </a:solidFill>
                <a:ea typeface="Calibri"/>
                <a:cs typeface="Times New Roman"/>
              </a:rPr>
              <a:t>15.0405 B.S. in Computer Integrated Manufacturing Technology</a:t>
            </a:r>
            <a:endParaRPr lang="en-US" dirty="0">
              <a:ea typeface="Calibri"/>
              <a:cs typeface="Times New Roman"/>
            </a:endParaRPr>
          </a:p>
          <a:p>
            <a:r>
              <a:rPr lang="en-US" dirty="0">
                <a:solidFill>
                  <a:srgbClr val="1F497D"/>
                </a:solidFill>
                <a:ea typeface="Calibri"/>
                <a:cs typeface="Times New Roman"/>
              </a:rPr>
              <a:t>15.0899 B.S. in Mechanical Engineering Technology</a:t>
            </a:r>
            <a:endParaRPr lang="en-US" dirty="0">
              <a:ea typeface="Calibri"/>
              <a:cs typeface="Times New Roman"/>
            </a:endParaRPr>
          </a:p>
          <a:p>
            <a:r>
              <a:rPr lang="en-US" dirty="0">
                <a:solidFill>
                  <a:srgbClr val="1F497D"/>
                </a:solidFill>
                <a:ea typeface="Calibri"/>
                <a:cs typeface="Times New Roman"/>
              </a:rPr>
              <a:t>15.1201 B.S. in Computer Engineering Technology</a:t>
            </a:r>
            <a:endParaRPr lang="en-US" dirty="0">
              <a:ea typeface="Calibri"/>
              <a:cs typeface="Times New Roman"/>
            </a:endParaRPr>
          </a:p>
          <a:p>
            <a:r>
              <a:rPr lang="en-US" dirty="0">
                <a:solidFill>
                  <a:srgbClr val="1F497D"/>
                </a:solidFill>
                <a:ea typeface="Calibri"/>
                <a:cs typeface="Times New Roman"/>
              </a:rPr>
              <a:t>15.1303 B.A./B.S. in Architectural Technology</a:t>
            </a:r>
            <a:endParaRPr lang="en-US" dirty="0">
              <a:ea typeface="Calibri"/>
              <a:cs typeface="Times New Roman"/>
            </a:endParaRPr>
          </a:p>
          <a:p>
            <a:r>
              <a:rPr lang="en-US" dirty="0">
                <a:solidFill>
                  <a:srgbClr val="1F497D"/>
                </a:solidFill>
                <a:ea typeface="Calibri"/>
                <a:cs typeface="Times New Roman"/>
              </a:rPr>
              <a:t>15.1306 B.S. in Computer Graphics Technology</a:t>
            </a:r>
            <a:endParaRPr lang="en-US" dirty="0">
              <a:ea typeface="Calibri"/>
              <a:cs typeface="Times New Roman"/>
            </a:endParaRPr>
          </a:p>
          <a:p>
            <a:r>
              <a:rPr lang="en-US" dirty="0">
                <a:solidFill>
                  <a:srgbClr val="1F497D"/>
                </a:solidFill>
                <a:ea typeface="Calibri"/>
                <a:cs typeface="Times New Roman"/>
              </a:rPr>
              <a:t>15.1501 M.S. in Technology</a:t>
            </a:r>
            <a:endParaRPr lang="en-US" dirty="0">
              <a:ea typeface="Calibri"/>
              <a:cs typeface="Times New Roman"/>
            </a:endParaRPr>
          </a:p>
          <a:p>
            <a:r>
              <a:rPr lang="en-US" dirty="0">
                <a:solidFill>
                  <a:srgbClr val="1F497D"/>
                </a:solidFill>
                <a:ea typeface="Calibri"/>
                <a:cs typeface="Times New Roman"/>
              </a:rPr>
              <a:t>26.0101 B.A./B.S. in Biology</a:t>
            </a:r>
            <a:endParaRPr lang="en-US" dirty="0">
              <a:ea typeface="Calibri"/>
              <a:cs typeface="Times New Roman"/>
            </a:endParaRPr>
          </a:p>
          <a:p>
            <a:r>
              <a:rPr lang="en-US" dirty="0">
                <a:solidFill>
                  <a:srgbClr val="1F497D"/>
                </a:solidFill>
                <a:ea typeface="Calibri"/>
                <a:cs typeface="Times New Roman"/>
              </a:rPr>
              <a:t>26.0101 M.S. in Biology</a:t>
            </a:r>
            <a:endParaRPr lang="en-US" dirty="0">
              <a:ea typeface="Calibri"/>
              <a:cs typeface="Times New Roman"/>
            </a:endParaRPr>
          </a:p>
          <a:p>
            <a:r>
              <a:rPr lang="en-US" dirty="0">
                <a:solidFill>
                  <a:srgbClr val="1F497D"/>
                </a:solidFill>
                <a:ea typeface="Calibri"/>
                <a:cs typeface="Times New Roman"/>
              </a:rPr>
              <a:t>26.0101 Ph.D. in Biology</a:t>
            </a:r>
            <a:endParaRPr lang="en-US" dirty="0">
              <a:ea typeface="Calibri"/>
              <a:cs typeface="Times New Roman"/>
            </a:endParaRPr>
          </a:p>
          <a:p>
            <a:r>
              <a:rPr lang="en-US" dirty="0">
                <a:solidFill>
                  <a:srgbClr val="1F497D"/>
                </a:solidFill>
                <a:ea typeface="Calibri"/>
                <a:cs typeface="Times New Roman"/>
              </a:rPr>
              <a:t>26.1102 Ph.D. in Biostatistics</a:t>
            </a:r>
            <a:endParaRPr lang="en-US" dirty="0">
              <a:ea typeface="Calibri"/>
              <a:cs typeface="Times New Roman"/>
            </a:endParaRPr>
          </a:p>
          <a:p>
            <a:r>
              <a:rPr lang="en-US" dirty="0">
                <a:solidFill>
                  <a:srgbClr val="1F497D"/>
                </a:solidFill>
                <a:ea typeface="Calibri"/>
                <a:cs typeface="Times New Roman"/>
              </a:rPr>
              <a:t>26.1103 M.S. in Bioinformatics</a:t>
            </a:r>
            <a:endParaRPr lang="en-US" dirty="0">
              <a:ea typeface="Calibri"/>
              <a:cs typeface="Times New Roman"/>
            </a:endParaRPr>
          </a:p>
          <a:p>
            <a:r>
              <a:rPr lang="en-US" dirty="0">
                <a:solidFill>
                  <a:srgbClr val="1F497D"/>
                </a:solidFill>
                <a:ea typeface="Calibri"/>
                <a:cs typeface="Times New Roman"/>
              </a:rPr>
              <a:t>26.1199 M.S. in Chemical Informatics</a:t>
            </a:r>
            <a:endParaRPr lang="en-US" dirty="0">
              <a:ea typeface="Calibri"/>
              <a:cs typeface="Times New Roman"/>
            </a:endParaRPr>
          </a:p>
          <a:p>
            <a:r>
              <a:rPr lang="en-US" dirty="0">
                <a:solidFill>
                  <a:srgbClr val="1F497D"/>
                </a:solidFill>
                <a:ea typeface="Calibri"/>
                <a:cs typeface="Times New Roman"/>
              </a:rPr>
              <a:t>26.1201 B.A./B.S. in Biotechnology</a:t>
            </a:r>
            <a:endParaRPr lang="en-US" dirty="0">
              <a:ea typeface="Calibri"/>
              <a:cs typeface="Times New Roman"/>
            </a:endParaRPr>
          </a:p>
          <a:p>
            <a:r>
              <a:rPr lang="en-US" dirty="0">
                <a:solidFill>
                  <a:srgbClr val="1F497D"/>
                </a:solidFill>
                <a:ea typeface="Calibri"/>
                <a:cs typeface="Times New Roman"/>
              </a:rPr>
              <a:t>26.1309 Ph.D. in Epidemiology</a:t>
            </a:r>
            <a:endParaRPr lang="en-US" dirty="0">
              <a:ea typeface="Calibri"/>
              <a:cs typeface="Times New Roman"/>
            </a:endParaRPr>
          </a:p>
          <a:p>
            <a:r>
              <a:rPr lang="en-US" dirty="0">
                <a:solidFill>
                  <a:srgbClr val="1F497D"/>
                </a:solidFill>
                <a:ea typeface="Calibri"/>
                <a:cs typeface="Times New Roman"/>
              </a:rPr>
              <a:t>26.1401 M.S. in Translational Science</a:t>
            </a:r>
            <a:endParaRPr lang="en-US" dirty="0">
              <a:ea typeface="Calibri"/>
              <a:cs typeface="Times New Roman"/>
            </a:endParaRPr>
          </a:p>
          <a:p>
            <a:r>
              <a:rPr lang="en-US" dirty="0">
                <a:solidFill>
                  <a:srgbClr val="1F497D"/>
                </a:solidFill>
                <a:ea typeface="Calibri"/>
                <a:cs typeface="Times New Roman"/>
              </a:rPr>
              <a:t>27.0101 B.S. in Mathematics</a:t>
            </a:r>
            <a:endParaRPr lang="en-US" dirty="0">
              <a:ea typeface="Calibri"/>
              <a:cs typeface="Times New Roman"/>
            </a:endParaRPr>
          </a:p>
          <a:p>
            <a:r>
              <a:rPr lang="en-US" dirty="0">
                <a:solidFill>
                  <a:srgbClr val="1F497D"/>
                </a:solidFill>
                <a:ea typeface="Calibri"/>
                <a:cs typeface="Times New Roman"/>
              </a:rPr>
              <a:t>27.0101 M.S. in Mathematics</a:t>
            </a:r>
            <a:endParaRPr lang="en-US" dirty="0">
              <a:ea typeface="Calibri"/>
              <a:cs typeface="Times New Roman"/>
            </a:endParaRPr>
          </a:p>
          <a:p>
            <a:r>
              <a:rPr lang="en-US" dirty="0">
                <a:solidFill>
                  <a:srgbClr val="1F497D"/>
                </a:solidFill>
                <a:ea typeface="Calibri"/>
                <a:cs typeface="Times New Roman"/>
              </a:rPr>
              <a:t>27.0101 Ph.D. in Mathematics</a:t>
            </a:r>
            <a:endParaRPr lang="en-US" dirty="0">
              <a:ea typeface="Calibri"/>
              <a:cs typeface="Times New Roman"/>
            </a:endParaRPr>
          </a:p>
          <a:p>
            <a:r>
              <a:rPr lang="en-US" dirty="0">
                <a:solidFill>
                  <a:srgbClr val="1F497D"/>
                </a:solidFill>
                <a:ea typeface="Calibri"/>
                <a:cs typeface="Times New Roman"/>
              </a:rPr>
              <a:t>30.0101 B.A./B.S. in Biological and Physical Sciences</a:t>
            </a:r>
            <a:endParaRPr lang="en-US" dirty="0">
              <a:ea typeface="Calibri"/>
              <a:cs typeface="Times New Roman"/>
            </a:endParaRPr>
          </a:p>
          <a:p>
            <a:r>
              <a:rPr lang="en-US" dirty="0">
                <a:solidFill>
                  <a:srgbClr val="1F497D"/>
                </a:solidFill>
                <a:ea typeface="Calibri"/>
                <a:cs typeface="Times New Roman"/>
              </a:rPr>
              <a:t>30.1001 Ph.D. in Biopsychology</a:t>
            </a:r>
            <a:endParaRPr lang="en-US" dirty="0">
              <a:ea typeface="Calibri"/>
              <a:cs typeface="Times New Roman"/>
            </a:endParaRPr>
          </a:p>
          <a:p>
            <a:r>
              <a:rPr lang="en-US" dirty="0">
                <a:solidFill>
                  <a:srgbClr val="1F497D"/>
                </a:solidFill>
                <a:ea typeface="Calibri"/>
                <a:cs typeface="Times New Roman"/>
              </a:rPr>
              <a:t>40.0501 B.A./B.S./B.S.Ch. in Chemistry</a:t>
            </a:r>
            <a:endParaRPr lang="en-US" dirty="0">
              <a:ea typeface="Calibri"/>
              <a:cs typeface="Times New Roman"/>
            </a:endParaRPr>
          </a:p>
          <a:p>
            <a:r>
              <a:rPr lang="en-US" dirty="0">
                <a:solidFill>
                  <a:srgbClr val="1F497D"/>
                </a:solidFill>
                <a:ea typeface="Calibri"/>
                <a:cs typeface="Times New Roman"/>
              </a:rPr>
              <a:t>40.0501 M.S. in Chemistry</a:t>
            </a:r>
            <a:endParaRPr lang="en-US" dirty="0">
              <a:ea typeface="Calibri"/>
              <a:cs typeface="Times New Roman"/>
            </a:endParaRPr>
          </a:p>
          <a:p>
            <a:r>
              <a:rPr lang="en-US" dirty="0">
                <a:solidFill>
                  <a:srgbClr val="1F497D"/>
                </a:solidFill>
                <a:ea typeface="Calibri"/>
                <a:cs typeface="Times New Roman"/>
              </a:rPr>
              <a:t>40.0501 Ph.D. in Chemistry</a:t>
            </a:r>
            <a:endParaRPr lang="en-US" dirty="0">
              <a:ea typeface="Calibri"/>
              <a:cs typeface="Times New Roman"/>
            </a:endParaRPr>
          </a:p>
          <a:p>
            <a:r>
              <a:rPr lang="en-US" dirty="0">
                <a:solidFill>
                  <a:srgbClr val="1F497D"/>
                </a:solidFill>
                <a:ea typeface="Calibri"/>
                <a:cs typeface="Times New Roman"/>
              </a:rPr>
              <a:t>40.0601 B.A./B.S. in Geology</a:t>
            </a:r>
            <a:endParaRPr lang="en-US" dirty="0">
              <a:ea typeface="Calibri"/>
              <a:cs typeface="Times New Roman"/>
            </a:endParaRPr>
          </a:p>
          <a:p>
            <a:r>
              <a:rPr lang="en-US" dirty="0">
                <a:solidFill>
                  <a:srgbClr val="1F497D"/>
                </a:solidFill>
                <a:ea typeface="Calibri"/>
                <a:cs typeface="Times New Roman"/>
              </a:rPr>
              <a:t>40.0601 M.S. in Geology</a:t>
            </a:r>
            <a:endParaRPr lang="en-US" dirty="0">
              <a:ea typeface="Calibri"/>
              <a:cs typeface="Times New Roman"/>
            </a:endParaRPr>
          </a:p>
          <a:p>
            <a:r>
              <a:rPr lang="en-US" dirty="0">
                <a:solidFill>
                  <a:srgbClr val="1F497D"/>
                </a:solidFill>
                <a:ea typeface="Calibri"/>
                <a:cs typeface="Times New Roman"/>
              </a:rPr>
              <a:t>40.0801 B.S. in Physics</a:t>
            </a:r>
            <a:endParaRPr lang="en-US" dirty="0">
              <a:ea typeface="Calibri"/>
              <a:cs typeface="Times New Roman"/>
            </a:endParaRPr>
          </a:p>
          <a:p>
            <a:r>
              <a:rPr lang="en-US" dirty="0">
                <a:solidFill>
                  <a:srgbClr val="1F497D"/>
                </a:solidFill>
                <a:ea typeface="Calibri"/>
                <a:cs typeface="Times New Roman"/>
              </a:rPr>
              <a:t>40.0801 M.S. in Physics</a:t>
            </a:r>
            <a:endParaRPr lang="en-US" dirty="0">
              <a:ea typeface="Calibri"/>
              <a:cs typeface="Times New Roman"/>
            </a:endParaRPr>
          </a:p>
          <a:p>
            <a:r>
              <a:rPr lang="en-US" dirty="0">
                <a:solidFill>
                  <a:srgbClr val="1F497D"/>
                </a:solidFill>
                <a:ea typeface="Calibri"/>
                <a:cs typeface="Times New Roman"/>
              </a:rPr>
              <a:t>40.0801 Ph.D. in Physics</a:t>
            </a:r>
            <a:endParaRPr lang="en-US" dirty="0">
              <a:ea typeface="Calibri"/>
              <a:cs typeface="Times New Roman"/>
            </a:endParaRPr>
          </a:p>
          <a:p>
            <a:r>
              <a:rPr lang="en-US" dirty="0">
                <a:solidFill>
                  <a:srgbClr val="1F497D"/>
                </a:solidFill>
                <a:ea typeface="Calibri"/>
                <a:cs typeface="Times New Roman"/>
              </a:rPr>
              <a:t>42.2704 Ph.D. in Clinical Psychology</a:t>
            </a:r>
            <a:endParaRPr lang="en-US" dirty="0">
              <a:ea typeface="Calibri"/>
              <a:cs typeface="Times New Roman"/>
            </a:endParaRPr>
          </a:p>
          <a:p>
            <a:r>
              <a:rPr lang="en-US" dirty="0">
                <a:solidFill>
                  <a:srgbClr val="1F497D"/>
                </a:solidFill>
                <a:ea typeface="Calibri"/>
                <a:cs typeface="Times New Roman"/>
              </a:rPr>
              <a:t>43.0106 B.S. in Forensic and Investigative Science</a:t>
            </a:r>
            <a:endParaRPr lang="en-US" dirty="0">
              <a:ea typeface="Calibri"/>
              <a:cs typeface="Times New Roman"/>
            </a:endParaRPr>
          </a:p>
          <a:p>
            <a:r>
              <a:rPr lang="en-US" dirty="0">
                <a:solidFill>
                  <a:srgbClr val="1F497D"/>
                </a:solidFill>
                <a:ea typeface="Calibri"/>
                <a:cs typeface="Times New Roman"/>
              </a:rPr>
              <a:t>43.0106 M.S. in Forensic Science</a:t>
            </a:r>
            <a:endParaRPr lang="en-US" dirty="0">
              <a:ea typeface="Calibri"/>
              <a:cs typeface="Times New Roman"/>
            </a:endParaRPr>
          </a:p>
          <a:p>
            <a:r>
              <a:rPr lang="en-US" dirty="0">
                <a:solidFill>
                  <a:srgbClr val="1F497D"/>
                </a:solidFill>
                <a:ea typeface="Calibri"/>
                <a:cs typeface="Times New Roman"/>
              </a:rPr>
              <a:t>51.1401 M.S. in Medical Sciences</a:t>
            </a:r>
            <a:endParaRPr lang="en-US" dirty="0">
              <a:ea typeface="Calibri"/>
              <a:cs typeface="Times New Roman"/>
            </a:endParaRPr>
          </a:p>
          <a:p>
            <a:r>
              <a:rPr lang="en-US" dirty="0">
                <a:solidFill>
                  <a:srgbClr val="1F497D"/>
                </a:solidFill>
                <a:ea typeface="Calibri"/>
                <a:cs typeface="Times New Roman"/>
              </a:rPr>
              <a:t>51.1401 Doctor of Medical Sciences</a:t>
            </a:r>
            <a:endParaRPr lang="en-US" dirty="0">
              <a:ea typeface="Calibri"/>
              <a:cs typeface="Times New Roman"/>
            </a:endParaRPr>
          </a:p>
          <a:p>
            <a:r>
              <a:rPr lang="en-US" dirty="0">
                <a:solidFill>
                  <a:srgbClr val="1F497D"/>
                </a:solidFill>
                <a:ea typeface="Calibri"/>
                <a:cs typeface="Times New Roman"/>
              </a:rPr>
              <a:t>51.2706 M.S. in Health Informatics</a:t>
            </a:r>
            <a:endParaRPr lang="en-US" dirty="0">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C47454B0-06A7-46DF-B2B9-43DE19FF3FB0}" type="slidenum">
              <a:rPr lang="en-US" smtClean="0"/>
              <a:t>44</a:t>
            </a:fld>
            <a:endParaRPr lang="en-US"/>
          </a:p>
        </p:txBody>
      </p:sp>
    </p:spTree>
    <p:extLst>
      <p:ext uri="{BB962C8B-B14F-4D97-AF65-F5344CB8AC3E}">
        <p14:creationId xmlns:p14="http://schemas.microsoft.com/office/powerpoint/2010/main" val="283765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Dec 2019</a:t>
            </a:r>
          </a:p>
        </p:txBody>
      </p:sp>
      <p:sp>
        <p:nvSpPr>
          <p:cNvPr id="4" name="Slide Number Placeholder 3"/>
          <p:cNvSpPr>
            <a:spLocks noGrp="1"/>
          </p:cNvSpPr>
          <p:nvPr>
            <p:ph type="sldNum" sz="quarter" idx="10"/>
          </p:nvPr>
        </p:nvSpPr>
        <p:spPr/>
        <p:txBody>
          <a:bodyPr/>
          <a:lstStyle/>
          <a:p>
            <a:fld id="{9706D261-4ACC-5E49-97C5-9D8FD2D9A3AF}" type="slidenum">
              <a:rPr lang="en-US" smtClean="0"/>
              <a:t>45</a:t>
            </a:fld>
            <a:endParaRPr lang="en-US"/>
          </a:p>
        </p:txBody>
      </p:sp>
    </p:spTree>
    <p:extLst>
      <p:ext uri="{BB962C8B-B14F-4D97-AF65-F5344CB8AC3E}">
        <p14:creationId xmlns:p14="http://schemas.microsoft.com/office/powerpoint/2010/main" val="3649923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Jan 2021</a:t>
            </a:r>
          </a:p>
        </p:txBody>
      </p:sp>
      <p:sp>
        <p:nvSpPr>
          <p:cNvPr id="4" name="Slide Number Placeholder 3"/>
          <p:cNvSpPr>
            <a:spLocks noGrp="1"/>
          </p:cNvSpPr>
          <p:nvPr>
            <p:ph type="sldNum" sz="quarter" idx="10"/>
          </p:nvPr>
        </p:nvSpPr>
        <p:spPr/>
        <p:txBody>
          <a:bodyPr/>
          <a:lstStyle/>
          <a:p>
            <a:fld id="{9706D261-4ACC-5E49-97C5-9D8FD2D9A3AF}" type="slidenum">
              <a:rPr lang="en-US" smtClean="0"/>
              <a:t>46</a:t>
            </a:fld>
            <a:endParaRPr lang="en-US"/>
          </a:p>
        </p:txBody>
      </p:sp>
    </p:spTree>
    <p:extLst>
      <p:ext uri="{BB962C8B-B14F-4D97-AF65-F5344CB8AC3E}">
        <p14:creationId xmlns:p14="http://schemas.microsoft.com/office/powerpoint/2010/main" val="224397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02904" y="3688697"/>
            <a:ext cx="7942596" cy="1485992"/>
          </a:xfrm>
        </p:spPr>
        <p:txBody>
          <a:bodyPr anchor="ctr">
            <a:normAutofit/>
          </a:bodyPr>
          <a:lstStyle>
            <a:lvl1pPr>
              <a:lnSpc>
                <a:spcPct val="90000"/>
              </a:lnSpc>
              <a:defRPr sz="4400" b="1" i="0" spc="0" baseline="0">
                <a:solidFill>
                  <a:schemeClr val="bg1"/>
                </a:solidFill>
                <a:latin typeface="Arial"/>
                <a:cs typeface="Arial"/>
              </a:defRPr>
            </a:lvl1pPr>
          </a:lstStyle>
          <a:p>
            <a:r>
              <a:rPr lang="en-US" dirty="0" smtClean="0"/>
              <a:t>Unnecessarily extra long title of presentation</a:t>
            </a:r>
            <a:endParaRPr lang="en-US" dirty="0"/>
          </a:p>
        </p:txBody>
      </p:sp>
      <p:sp>
        <p:nvSpPr>
          <p:cNvPr id="11" name="Text Placeholder 19"/>
          <p:cNvSpPr>
            <a:spLocks noGrp="1"/>
          </p:cNvSpPr>
          <p:nvPr userDrawn="1">
            <p:ph type="body" sz="quarter" idx="10" hasCustomPrompt="1"/>
          </p:nvPr>
        </p:nvSpPr>
        <p:spPr>
          <a:xfrm>
            <a:off x="530694" y="6279762"/>
            <a:ext cx="7734222" cy="370205"/>
          </a:xfrm>
        </p:spPr>
        <p:txBody>
          <a:bodyPr anchor="ctr">
            <a:noAutofit/>
          </a:bodyPr>
          <a:lstStyle>
            <a:lvl1pPr marL="0" indent="0">
              <a:buNone/>
              <a:defRPr sz="1100" b="1" spc="80" baseline="0">
                <a:solidFill>
                  <a:srgbClr val="A6A6A6"/>
                </a:solidFill>
                <a:latin typeface="Arial"/>
                <a:cs typeface="Arial"/>
              </a:defRPr>
            </a:lvl1pPr>
          </a:lstStyle>
          <a:p>
            <a:pPr lvl="0"/>
            <a:r>
              <a:rPr lang="en-US" dirty="0" smtClean="0"/>
              <a:t>INDIANA UNIVERSITY–PURDUE UNIVERSITY INDIANAPOLIS</a:t>
            </a:r>
            <a:endParaRPr lang="en-US" dirty="0"/>
          </a:p>
        </p:txBody>
      </p:sp>
      <p:sp>
        <p:nvSpPr>
          <p:cNvPr id="9" name="Text Placeholder 19"/>
          <p:cNvSpPr>
            <a:spLocks noGrp="1"/>
          </p:cNvSpPr>
          <p:nvPr>
            <p:ph type="body" sz="quarter" idx="11" hasCustomPrompt="1"/>
          </p:nvPr>
        </p:nvSpPr>
        <p:spPr>
          <a:xfrm>
            <a:off x="530694" y="3301283"/>
            <a:ext cx="7914806" cy="336549"/>
          </a:xfrm>
        </p:spPr>
        <p:txBody>
          <a:bodyPr anchor="ctr">
            <a:noAutofit/>
          </a:bodyPr>
          <a:lstStyle>
            <a:lvl1pPr marL="0" indent="0">
              <a:buNone/>
              <a:defRPr sz="1800" b="0" spc="0" baseline="0">
                <a:solidFill>
                  <a:srgbClr val="A6A6A6"/>
                </a:solidFill>
                <a:latin typeface="Arial"/>
                <a:cs typeface="Arial"/>
              </a:defRPr>
            </a:lvl1pPr>
          </a:lstStyle>
          <a:p>
            <a:pPr lvl="0"/>
            <a:r>
              <a:rPr lang="en-US" dirty="0" smtClean="0"/>
              <a:t>SUBHEAD OR NAME OF SCHOOL, DEPARTMENT, OR UNIT</a:t>
            </a:r>
            <a:endParaRPr lang="en-US" dirty="0"/>
          </a:p>
        </p:txBody>
      </p:sp>
      <p:grpSp>
        <p:nvGrpSpPr>
          <p:cNvPr id="13" name="Group 12"/>
          <p:cNvGrpSpPr/>
          <p:nvPr userDrawn="1"/>
        </p:nvGrpSpPr>
        <p:grpSpPr>
          <a:xfrm>
            <a:off x="621014" y="-72571"/>
            <a:ext cx="950609" cy="2766507"/>
            <a:chOff x="633305" y="-72571"/>
            <a:chExt cx="950609" cy="2766507"/>
          </a:xfrm>
        </p:grpSpPr>
        <p:sp>
          <p:nvSpPr>
            <p:cNvPr id="6" name="Rectangle 5"/>
            <p:cNvSpPr/>
            <p:nvPr userDrawn="1"/>
          </p:nvSpPr>
          <p:spPr>
            <a:xfrm>
              <a:off x="633305" y="-72571"/>
              <a:ext cx="950609" cy="276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riden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009" y="1730375"/>
              <a:ext cx="634481" cy="800730"/>
            </a:xfrm>
            <a:prstGeom prst="rect">
              <a:avLst/>
            </a:prstGeom>
          </p:spPr>
        </p:pic>
      </p:grpSp>
    </p:spTree>
    <p:extLst>
      <p:ext uri="{BB962C8B-B14F-4D97-AF65-F5344CB8AC3E}">
        <p14:creationId xmlns:p14="http://schemas.microsoft.com/office/powerpoint/2010/main" val="1256653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32AD74-68E8-421B-8287-DD8E1F190B30}" type="datetime1">
              <a:rPr lang="en-US" smtClean="0"/>
              <a:t>2/9/2022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Office of Institutional Research and Decision Support</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3BF1BE-BE73-4612-AB03-D683084DD61B}" type="slidenum">
              <a:rPr lang="en-US" smtClean="0"/>
              <a:t>‹#›</a:t>
            </a:fld>
            <a:endParaRPr lang="en-US"/>
          </a:p>
        </p:txBody>
      </p:sp>
    </p:spTree>
    <p:extLst>
      <p:ext uri="{BB962C8B-B14F-4D97-AF65-F5344CB8AC3E}">
        <p14:creationId xmlns:p14="http://schemas.microsoft.com/office/powerpoint/2010/main" val="4162928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02904" y="3688697"/>
            <a:ext cx="7942596" cy="1485992"/>
          </a:xfrm>
        </p:spPr>
        <p:txBody>
          <a:bodyPr anchor="ctr">
            <a:normAutofit/>
          </a:bodyPr>
          <a:lstStyle>
            <a:lvl1pPr>
              <a:lnSpc>
                <a:spcPct val="90000"/>
              </a:lnSpc>
              <a:defRPr sz="4400" b="1" i="0" spc="0" baseline="0">
                <a:solidFill>
                  <a:schemeClr val="bg1"/>
                </a:solidFill>
                <a:latin typeface="Arial"/>
                <a:cs typeface="Arial"/>
              </a:defRPr>
            </a:lvl1pPr>
          </a:lstStyle>
          <a:p>
            <a:r>
              <a:rPr lang="en-US" dirty="0" smtClean="0"/>
              <a:t>Unnecessarily extra long title of presentation</a:t>
            </a:r>
            <a:endParaRPr lang="en-US" dirty="0"/>
          </a:p>
        </p:txBody>
      </p:sp>
      <p:sp>
        <p:nvSpPr>
          <p:cNvPr id="11" name="Text Placeholder 19"/>
          <p:cNvSpPr>
            <a:spLocks noGrp="1"/>
          </p:cNvSpPr>
          <p:nvPr userDrawn="1">
            <p:ph type="body" sz="quarter" idx="10" hasCustomPrompt="1"/>
          </p:nvPr>
        </p:nvSpPr>
        <p:spPr>
          <a:xfrm>
            <a:off x="530694" y="6279762"/>
            <a:ext cx="7734222" cy="370205"/>
          </a:xfrm>
        </p:spPr>
        <p:txBody>
          <a:bodyPr anchor="ctr">
            <a:noAutofit/>
          </a:bodyPr>
          <a:lstStyle>
            <a:lvl1pPr marL="0" indent="0">
              <a:buNone/>
              <a:defRPr sz="1100" b="1" spc="80" baseline="0">
                <a:solidFill>
                  <a:srgbClr val="A6A6A6"/>
                </a:solidFill>
                <a:latin typeface="Arial"/>
                <a:cs typeface="Arial"/>
              </a:defRPr>
            </a:lvl1pPr>
          </a:lstStyle>
          <a:p>
            <a:pPr lvl="0"/>
            <a:r>
              <a:rPr lang="en-US" dirty="0" smtClean="0"/>
              <a:t>INDIANA UNIVERSITY–PURDUE UNIVERSITY INDIANAPOLIS</a:t>
            </a:r>
            <a:endParaRPr lang="en-US" dirty="0"/>
          </a:p>
        </p:txBody>
      </p:sp>
      <p:sp>
        <p:nvSpPr>
          <p:cNvPr id="9" name="Text Placeholder 19"/>
          <p:cNvSpPr>
            <a:spLocks noGrp="1"/>
          </p:cNvSpPr>
          <p:nvPr>
            <p:ph type="body" sz="quarter" idx="11" hasCustomPrompt="1"/>
          </p:nvPr>
        </p:nvSpPr>
        <p:spPr>
          <a:xfrm>
            <a:off x="530694" y="3301283"/>
            <a:ext cx="7914806" cy="336549"/>
          </a:xfrm>
        </p:spPr>
        <p:txBody>
          <a:bodyPr anchor="ctr">
            <a:noAutofit/>
          </a:bodyPr>
          <a:lstStyle>
            <a:lvl1pPr marL="0" indent="0">
              <a:buNone/>
              <a:defRPr sz="1800" b="0" spc="0" baseline="0">
                <a:solidFill>
                  <a:srgbClr val="A6A6A6"/>
                </a:solidFill>
                <a:latin typeface="Arial"/>
                <a:cs typeface="Arial"/>
              </a:defRPr>
            </a:lvl1pPr>
          </a:lstStyle>
          <a:p>
            <a:pPr lvl="0"/>
            <a:r>
              <a:rPr lang="en-US" dirty="0" smtClean="0"/>
              <a:t>SUBHEAD OR NAME OF SCHOOL, DEPARTMENT, OR UNIT</a:t>
            </a:r>
            <a:endParaRPr lang="en-US" dirty="0"/>
          </a:p>
        </p:txBody>
      </p:sp>
      <p:grpSp>
        <p:nvGrpSpPr>
          <p:cNvPr id="13" name="Group 12"/>
          <p:cNvGrpSpPr/>
          <p:nvPr userDrawn="1"/>
        </p:nvGrpSpPr>
        <p:grpSpPr>
          <a:xfrm>
            <a:off x="621014" y="-72571"/>
            <a:ext cx="950609" cy="2766507"/>
            <a:chOff x="633305" y="-72571"/>
            <a:chExt cx="950609" cy="2766507"/>
          </a:xfrm>
        </p:grpSpPr>
        <p:sp>
          <p:nvSpPr>
            <p:cNvPr id="6" name="Rectangle 5"/>
            <p:cNvSpPr/>
            <p:nvPr userDrawn="1"/>
          </p:nvSpPr>
          <p:spPr>
            <a:xfrm>
              <a:off x="633305" y="-72571"/>
              <a:ext cx="950609" cy="276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triden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009" y="1730375"/>
              <a:ext cx="634481" cy="800730"/>
            </a:xfrm>
            <a:prstGeom prst="rect">
              <a:avLst/>
            </a:prstGeom>
          </p:spPr>
        </p:pic>
      </p:grpSp>
    </p:spTree>
    <p:extLst>
      <p:ext uri="{BB962C8B-B14F-4D97-AF65-F5344CB8AC3E}">
        <p14:creationId xmlns:p14="http://schemas.microsoft.com/office/powerpoint/2010/main" val="1990095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3187345"/>
            <a:ext cx="184666" cy="369332"/>
          </a:xfrm>
          <a:prstGeom prst="rect">
            <a:avLst/>
          </a:prstGeom>
          <a:noFill/>
        </p:spPr>
        <p:txBody>
          <a:bodyPr wrap="none" rtlCol="0">
            <a:spAutoFit/>
          </a:bodyPr>
          <a:lstStyle/>
          <a:p>
            <a:endParaRPr lang="en-US" dirty="0">
              <a:solidFill>
                <a:prstClr val="black"/>
              </a:solidFill>
            </a:endParaRPr>
          </a:p>
        </p:txBody>
      </p:sp>
      <p:sp>
        <p:nvSpPr>
          <p:cNvPr id="10" name="TextBox 9"/>
          <p:cNvSpPr txBox="1"/>
          <p:nvPr userDrawn="1"/>
        </p:nvSpPr>
        <p:spPr>
          <a:xfrm>
            <a:off x="1378689" y="3187345"/>
            <a:ext cx="184666" cy="369332"/>
          </a:xfrm>
          <a:prstGeom prst="rect">
            <a:avLst/>
          </a:prstGeom>
          <a:noFill/>
        </p:spPr>
        <p:txBody>
          <a:bodyPr wrap="none" rtlCol="0">
            <a:spAutoFit/>
          </a:bodyPr>
          <a:lstStyle/>
          <a:p>
            <a:endParaRPr lang="en-US" dirty="0">
              <a:solidFill>
                <a:prstClr val="black"/>
              </a:solidFill>
            </a:endParaRPr>
          </a:p>
        </p:txBody>
      </p:sp>
      <p:sp>
        <p:nvSpPr>
          <p:cNvPr id="11" name="TextBox 10"/>
          <p:cNvSpPr txBox="1"/>
          <p:nvPr userDrawn="1"/>
        </p:nvSpPr>
        <p:spPr>
          <a:xfrm>
            <a:off x="1378689" y="3187345"/>
            <a:ext cx="184666" cy="369332"/>
          </a:xfrm>
          <a:prstGeom prst="rect">
            <a:avLst/>
          </a:prstGeom>
          <a:noFill/>
        </p:spPr>
        <p:txBody>
          <a:bodyPr wrap="none" rtlCol="0">
            <a:spAutoFit/>
          </a:bodyPr>
          <a:lstStyle/>
          <a:p>
            <a:endParaRPr lang="en-US" dirty="0">
              <a:solidFill>
                <a:prstClr val="black"/>
              </a:solidFill>
            </a:endParaRPr>
          </a:p>
        </p:txBody>
      </p:sp>
      <p:sp>
        <p:nvSpPr>
          <p:cNvPr id="14" name="Title 13"/>
          <p:cNvSpPr>
            <a:spLocks noGrp="1"/>
          </p:cNvSpPr>
          <p:nvPr>
            <p:ph type="title" hasCustomPrompt="1"/>
          </p:nvPr>
        </p:nvSpPr>
        <p:spPr>
          <a:xfrm>
            <a:off x="506694" y="3416048"/>
            <a:ext cx="6802482" cy="494412"/>
          </a:xfrm>
        </p:spPr>
        <p:txBody>
          <a:bodyPr anchor="ctr">
            <a:noAutofit/>
          </a:bodyPr>
          <a:lstStyle>
            <a:lvl1pPr>
              <a:defRPr sz="4400" b="1" i="0" spc="0" baseline="0">
                <a:solidFill>
                  <a:srgbClr val="FFFFFF"/>
                </a:solidFill>
                <a:latin typeface="Arial"/>
                <a:cs typeface="Arial"/>
              </a:defRPr>
            </a:lvl1pPr>
          </a:lstStyle>
          <a:p>
            <a:r>
              <a:rPr lang="en-US" dirty="0" smtClean="0"/>
              <a:t>Section Heading</a:t>
            </a:r>
            <a:endParaRPr lang="en-US" dirty="0"/>
          </a:p>
        </p:txBody>
      </p:sp>
      <p:sp>
        <p:nvSpPr>
          <p:cNvPr id="20" name="Text Placeholder 19"/>
          <p:cNvSpPr>
            <a:spLocks noGrp="1"/>
          </p:cNvSpPr>
          <p:nvPr>
            <p:ph type="body" sz="quarter" idx="10" hasCustomPrompt="1"/>
          </p:nvPr>
        </p:nvSpPr>
        <p:spPr>
          <a:xfrm>
            <a:off x="526131" y="2945804"/>
            <a:ext cx="3700462" cy="336549"/>
          </a:xfrm>
        </p:spPr>
        <p:txBody>
          <a:bodyPr anchor="ctr">
            <a:noAutofit/>
          </a:bodyPr>
          <a:lstStyle>
            <a:lvl1pPr marL="0" indent="0">
              <a:buNone/>
              <a:defRPr sz="1600" b="1" i="0" spc="50" baseline="0">
                <a:solidFill>
                  <a:srgbClr val="A6A6A6"/>
                </a:solidFill>
                <a:latin typeface="Arial"/>
                <a:cs typeface="Arial"/>
              </a:defRPr>
            </a:lvl1pPr>
          </a:lstStyle>
          <a:p>
            <a:pPr lvl="0"/>
            <a:r>
              <a:rPr lang="en-US" dirty="0" smtClean="0"/>
              <a:t>SECTION NUMBER OR SUBTITLE</a:t>
            </a:r>
            <a:endParaRPr lang="en-US" dirty="0"/>
          </a:p>
        </p:txBody>
      </p:sp>
      <p:sp>
        <p:nvSpPr>
          <p:cNvPr id="4" name="Rectangle 3"/>
          <p:cNvSpPr/>
          <p:nvPr userDrawn="1"/>
        </p:nvSpPr>
        <p:spPr>
          <a:xfrm>
            <a:off x="0" y="2829379"/>
            <a:ext cx="148614" cy="119924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88798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0027" y="1012095"/>
            <a:ext cx="8004391" cy="638906"/>
          </a:xfrm>
        </p:spPr>
        <p:txBody>
          <a:bodyPr>
            <a:normAutofit/>
          </a:bodyPr>
          <a:lstStyle>
            <a:lvl1pPr>
              <a:defRPr sz="3200" b="1" i="0" cap="none" spc="0">
                <a:solidFill>
                  <a:srgbClr val="404041"/>
                </a:solidFill>
                <a:latin typeface="Arial"/>
                <a:cs typeface="Arial"/>
              </a:defRPr>
            </a:lvl1pPr>
          </a:lstStyle>
          <a:p>
            <a:r>
              <a:rPr lang="en-US" dirty="0" smtClean="0"/>
              <a:t>Click to edit master title style</a:t>
            </a:r>
            <a:endParaRPr lang="en-US" dirty="0"/>
          </a:p>
        </p:txBody>
      </p:sp>
      <p:sp>
        <p:nvSpPr>
          <p:cNvPr id="5" name="Rectangle 4"/>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smtClean="0"/>
              <a:t>SECTION TITLE OR SUBTITLE</a:t>
            </a:r>
            <a:endParaRPr lang="en-US" dirty="0"/>
          </a:p>
        </p:txBody>
      </p:sp>
      <p:sp>
        <p:nvSpPr>
          <p:cNvPr id="4" name="TextBox 3"/>
          <p:cNvSpPr txBox="1"/>
          <p:nvPr userDrawn="1"/>
        </p:nvSpPr>
        <p:spPr>
          <a:xfrm>
            <a:off x="3556000" y="4721412"/>
            <a:ext cx="184666" cy="369332"/>
          </a:xfrm>
          <a:prstGeom prst="rect">
            <a:avLst/>
          </a:prstGeom>
          <a:noFill/>
        </p:spPr>
        <p:txBody>
          <a:bodyPr wrap="none" rtlCol="0">
            <a:spAutoFit/>
          </a:bodyPr>
          <a:lstStyle/>
          <a:p>
            <a:endParaRPr lang="en-US" dirty="0">
              <a:solidFill>
                <a:prstClr val="black"/>
              </a:solidFill>
            </a:endParaRPr>
          </a:p>
        </p:txBody>
      </p:sp>
      <p:sp>
        <p:nvSpPr>
          <p:cNvPr id="7"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grpSp>
        <p:nvGrpSpPr>
          <p:cNvPr id="23" name="Group 22"/>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UNIVERSITY–PURDUE UNIVERSITY INDIANAPOLIS</a:t>
              </a:r>
              <a:endParaRPr lang="en-US" sz="900" dirty="0">
                <a:solidFill>
                  <a:srgbClr val="FFFFFF"/>
                </a:solidFill>
              </a:endParaRPr>
            </a:p>
          </p:txBody>
        </p:sp>
      </p:grpSp>
    </p:spTree>
    <p:extLst>
      <p:ext uri="{BB962C8B-B14F-4D97-AF65-F5344CB8AC3E}">
        <p14:creationId xmlns:p14="http://schemas.microsoft.com/office/powerpoint/2010/main" val="56807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404041"/>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5573059" y="0"/>
            <a:ext cx="3570941" cy="6858000"/>
          </a:xfrm>
        </p:spPr>
        <p:txBody>
          <a:bodyPr/>
          <a:lstStyle/>
          <a:p>
            <a:r>
              <a:rPr lang="en-US" smtClean="0"/>
              <a:t>Click icon to add picture</a:t>
            </a:r>
            <a:endParaRPr lang="en-US"/>
          </a:p>
        </p:txBody>
      </p:sp>
      <p:sp>
        <p:nvSpPr>
          <p:cNvPr id="17" name="Rectangle 16"/>
          <p:cNvSpPr/>
          <p:nvPr userDrawn="1"/>
        </p:nvSpPr>
        <p:spPr>
          <a:xfrm>
            <a:off x="0"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Tree>
    <p:extLst>
      <p:ext uri="{BB962C8B-B14F-4D97-AF65-F5344CB8AC3E}">
        <p14:creationId xmlns:p14="http://schemas.microsoft.com/office/powerpoint/2010/main" val="37724537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23737"/>
              <a:ext cx="3613600" cy="230832"/>
            </a:xfrm>
            <a:prstGeom prst="rect">
              <a:avLst/>
            </a:prstGeom>
            <a:noFill/>
          </p:spPr>
          <p:txBody>
            <a:bodyPr wrap="square" rtlCol="0" anchor="ctr">
              <a:spAutoFit/>
            </a:bodyPr>
            <a:lstStyle/>
            <a:p>
              <a:pPr>
                <a:defRPr/>
              </a:pPr>
              <a:r>
                <a:rPr lang="en-US" sz="900" dirty="0" smtClean="0">
                  <a:solidFill>
                    <a:srgbClr val="FFFFFF"/>
                  </a:solidFill>
                </a:rPr>
                <a:t>INDIANA UNIVERSITY–PURDUE UNIVERSITY INDIANAPOLIS</a:t>
              </a:r>
            </a:p>
          </p:txBody>
        </p:sp>
      </p:grpSp>
      <p:sp>
        <p:nvSpPr>
          <p:cNvPr id="28" name="Title 1"/>
          <p:cNvSpPr>
            <a:spLocks noGrp="1"/>
          </p:cNvSpPr>
          <p:nvPr>
            <p:ph type="ctrTitle" hasCustomPrompt="1"/>
          </p:nvPr>
        </p:nvSpPr>
        <p:spPr>
          <a:xfrm>
            <a:off x="530027" y="1012095"/>
            <a:ext cx="8004391" cy="638906"/>
          </a:xfrm>
        </p:spPr>
        <p:txBody>
          <a:bodyPr>
            <a:normAutofit/>
          </a:bodyPr>
          <a:lstStyle>
            <a:lvl1pPr>
              <a:defRPr sz="3200" b="1" i="0" cap="none" spc="0">
                <a:solidFill>
                  <a:schemeClr val="bg1"/>
                </a:solidFill>
                <a:latin typeface="Arial"/>
                <a:cs typeface="Arial"/>
              </a:defRPr>
            </a:lvl1pPr>
          </a:lstStyle>
          <a:p>
            <a:r>
              <a:rPr lang="en-US" dirty="0" smtClean="0"/>
              <a:t>Click to edit master title style</a:t>
            </a:r>
            <a:endParaRPr lang="en-US" dirty="0"/>
          </a:p>
        </p:txBody>
      </p:sp>
      <p:sp>
        <p:nvSpPr>
          <p:cNvPr id="29" name="Rectangle 28"/>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FFFFFF"/>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sp>
        <p:nvSpPr>
          <p:cNvPr id="32"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smtClean="0"/>
              <a:t>SECTION TITLE OR SUBTITLE</a:t>
            </a:r>
            <a:endParaRPr lang="en-US" dirty="0"/>
          </a:p>
        </p:txBody>
      </p:sp>
    </p:spTree>
    <p:extLst>
      <p:ext uri="{BB962C8B-B14F-4D97-AF65-F5344CB8AC3E}">
        <p14:creationId xmlns:p14="http://schemas.microsoft.com/office/powerpoint/2010/main" val="2414616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564910" y="0"/>
            <a:ext cx="3570941" cy="6858000"/>
          </a:xfrm>
        </p:spPr>
        <p:txBody>
          <a:bodyPr/>
          <a:lstStyle/>
          <a:p>
            <a:r>
              <a:rPr lang="en-US" smtClean="0"/>
              <a:t>Click icon to add picture</a:t>
            </a:r>
            <a:endParaRPr lang="en-US" dirty="0"/>
          </a:p>
        </p:txBody>
      </p:sp>
      <p:sp>
        <p:nvSpPr>
          <p:cNvPr id="13" name="Rectangle 12"/>
          <p:cNvSpPr/>
          <p:nvPr userDrawn="1"/>
        </p:nvSpPr>
        <p:spPr>
          <a:xfrm>
            <a:off x="-15847"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
        <p:nvSpPr>
          <p:cNvPr id="19"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FFFFFF"/>
                </a:solidFill>
                <a:latin typeface="Arial"/>
                <a:cs typeface="Arial"/>
              </a:defRPr>
            </a:lvl1pPr>
          </a:lstStyle>
          <a:p>
            <a:r>
              <a:rPr lang="en-US" dirty="0" smtClean="0"/>
              <a:t>Click to edit master title style</a:t>
            </a:r>
            <a:endParaRPr lang="en-US" dirty="0"/>
          </a:p>
        </p:txBody>
      </p:sp>
      <p:sp>
        <p:nvSpPr>
          <p:cNvPr id="20"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FFFFFF"/>
                </a:solidFill>
                <a:latin typeface="Arial"/>
                <a:cs typeface="Arial"/>
              </a:defRPr>
            </a:lvl1pPr>
            <a:lvl2pPr marL="742950" indent="-285750">
              <a:lnSpc>
                <a:spcPct val="100000"/>
              </a:lnSpc>
              <a:buFont typeface="Arial"/>
              <a:buChar char="•"/>
              <a:defRPr sz="1800">
                <a:solidFill>
                  <a:srgbClr val="FFFFFF"/>
                </a:solidFill>
                <a:latin typeface="Arial"/>
                <a:cs typeface="Arial"/>
              </a:defRPr>
            </a:lvl2pPr>
            <a:lvl3pPr marL="1143000" indent="-228600">
              <a:lnSpc>
                <a:spcPct val="100000"/>
              </a:lnSpc>
              <a:buFont typeface="Arial"/>
              <a:buChar char="•"/>
              <a:defRPr sz="1800">
                <a:solidFill>
                  <a:srgbClr val="FFFFFF"/>
                </a:solidFill>
                <a:latin typeface="Arial"/>
                <a:cs typeface="Arial"/>
              </a:defRPr>
            </a:lvl3pPr>
            <a:lvl4pPr marL="1600200" indent="-228600">
              <a:lnSpc>
                <a:spcPct val="100000"/>
              </a:lnSpc>
              <a:buFont typeface="Arial"/>
              <a:buChar char="•"/>
              <a:defRPr sz="1800">
                <a:solidFill>
                  <a:srgbClr val="FFFFFF"/>
                </a:solidFill>
                <a:latin typeface="Arial"/>
                <a:cs typeface="Arial"/>
              </a:defRPr>
            </a:lvl4pPr>
            <a:lvl5pPr marL="2057400" indent="-228600">
              <a:lnSpc>
                <a:spcPct val="100000"/>
              </a:lnSpc>
              <a:buFont typeface="Arial"/>
              <a:buChar char="•"/>
              <a:defRPr sz="18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86299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17" name="Group 16"/>
          <p:cNvGrpSpPr/>
          <p:nvPr userDrawn="1"/>
        </p:nvGrpSpPr>
        <p:grpSpPr>
          <a:xfrm>
            <a:off x="-30788" y="6336171"/>
            <a:ext cx="9228667" cy="528963"/>
            <a:chOff x="-30788" y="4661517"/>
            <a:chExt cx="9228667" cy="528963"/>
          </a:xfrm>
        </p:grpSpPr>
        <p:sp>
          <p:nvSpPr>
            <p:cNvPr id="18" name="Rectangle 17"/>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0" name="Picture 19"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UNIVERSITY–PURDUE UNIVERSITY INDIANAPOLIS</a:t>
              </a:r>
              <a:endParaRPr lang="en-US" sz="900" dirty="0">
                <a:solidFill>
                  <a:srgbClr val="FFFFFF"/>
                </a:solidFill>
              </a:endParaRPr>
            </a:p>
          </p:txBody>
        </p:sp>
      </p:grpSp>
    </p:spTree>
    <p:extLst>
      <p:ext uri="{BB962C8B-B14F-4D97-AF65-F5344CB8AC3E}">
        <p14:creationId xmlns:p14="http://schemas.microsoft.com/office/powerpoint/2010/main" val="3806855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0788" y="6336171"/>
            <a:ext cx="9228667" cy="528963"/>
            <a:chOff x="-30788" y="4661517"/>
            <a:chExt cx="9228667" cy="528963"/>
          </a:xfrm>
        </p:grpSpPr>
        <p:sp>
          <p:nvSpPr>
            <p:cNvPr id="17" name="Rectangle 16"/>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0" name="TextBox 19"/>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UNIVERSITY–PURDUE UNIVERSITY INDIANAPOLIS</a:t>
              </a:r>
              <a:endParaRPr lang="en-US" sz="900" dirty="0">
                <a:solidFill>
                  <a:srgbClr val="FFFFFF"/>
                </a:solidFill>
              </a:endParaRPr>
            </a:p>
          </p:txBody>
        </p:sp>
      </p:grpSp>
    </p:spTree>
    <p:extLst>
      <p:ext uri="{BB962C8B-B14F-4D97-AF65-F5344CB8AC3E}">
        <p14:creationId xmlns:p14="http://schemas.microsoft.com/office/powerpoint/2010/main" val="1954726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3" y="907197"/>
            <a:ext cx="7859185"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smtClean="0"/>
              <a:t>Click to edit Master text styles</a:t>
            </a:r>
          </a:p>
        </p:txBody>
      </p:sp>
      <p:sp>
        <p:nvSpPr>
          <p:cNvPr id="10" name="Rectangle 9"/>
          <p:cNvSpPr/>
          <p:nvPr userDrawn="1"/>
        </p:nvSpPr>
        <p:spPr>
          <a:xfrm>
            <a:off x="-15847" y="90719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7" name="Group 26"/>
          <p:cNvGrpSpPr/>
          <p:nvPr userDrawn="1"/>
        </p:nvGrpSpPr>
        <p:grpSpPr>
          <a:xfrm>
            <a:off x="635303" y="5794349"/>
            <a:ext cx="2551242" cy="1077919"/>
            <a:chOff x="635303" y="4070963"/>
            <a:chExt cx="2551242" cy="1077919"/>
          </a:xfrm>
        </p:grpSpPr>
        <p:sp>
          <p:nvSpPr>
            <p:cNvPr id="28" name="Rectangle 27"/>
            <p:cNvSpPr/>
            <p:nvPr userDrawn="1"/>
          </p:nvSpPr>
          <p:spPr>
            <a:xfrm>
              <a:off x="635303" y="4070963"/>
              <a:ext cx="533859" cy="1077919"/>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9" name="Picture 2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227" y="4189193"/>
              <a:ext cx="356010" cy="451859"/>
            </a:xfrm>
            <a:prstGeom prst="rect">
              <a:avLst/>
            </a:prstGeom>
          </p:spPr>
        </p:pic>
        <p:pic>
          <p:nvPicPr>
            <p:cNvPr id="30" name="Picture 29" descr="iupui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6234" y="4176250"/>
              <a:ext cx="1810311" cy="687125"/>
            </a:xfrm>
            <a:prstGeom prst="rect">
              <a:avLst/>
            </a:prstGeom>
          </p:spPr>
        </p:pic>
      </p:grpSp>
    </p:spTree>
    <p:extLst>
      <p:ext uri="{BB962C8B-B14F-4D97-AF65-F5344CB8AC3E}">
        <p14:creationId xmlns:p14="http://schemas.microsoft.com/office/powerpoint/2010/main" val="198868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3416048"/>
            <a:ext cx="6802482" cy="494412"/>
          </a:xfrm>
        </p:spPr>
        <p:txBody>
          <a:bodyPr anchor="ctr">
            <a:noAutofit/>
          </a:bodyPr>
          <a:lstStyle>
            <a:lvl1pPr>
              <a:defRPr sz="4400" b="1" i="0" spc="0" baseline="0">
                <a:solidFill>
                  <a:srgbClr val="FFFFFF"/>
                </a:solidFill>
                <a:latin typeface="Arial"/>
                <a:cs typeface="Arial"/>
              </a:defRPr>
            </a:lvl1pPr>
          </a:lstStyle>
          <a:p>
            <a:r>
              <a:rPr lang="en-US" dirty="0" smtClean="0"/>
              <a:t>Section Heading</a:t>
            </a:r>
            <a:endParaRPr lang="en-US" dirty="0"/>
          </a:p>
        </p:txBody>
      </p:sp>
      <p:sp>
        <p:nvSpPr>
          <p:cNvPr id="20" name="Text Placeholder 19"/>
          <p:cNvSpPr>
            <a:spLocks noGrp="1"/>
          </p:cNvSpPr>
          <p:nvPr>
            <p:ph type="body" sz="quarter" idx="10" hasCustomPrompt="1"/>
          </p:nvPr>
        </p:nvSpPr>
        <p:spPr>
          <a:xfrm>
            <a:off x="526131" y="2945804"/>
            <a:ext cx="3700462" cy="336549"/>
          </a:xfrm>
        </p:spPr>
        <p:txBody>
          <a:bodyPr anchor="ctr">
            <a:noAutofit/>
          </a:bodyPr>
          <a:lstStyle>
            <a:lvl1pPr marL="0" indent="0">
              <a:buNone/>
              <a:defRPr sz="1600" b="1" i="0" spc="50" baseline="0">
                <a:solidFill>
                  <a:srgbClr val="A6A6A6"/>
                </a:solidFill>
                <a:latin typeface="Arial"/>
                <a:cs typeface="Arial"/>
              </a:defRPr>
            </a:lvl1pPr>
          </a:lstStyle>
          <a:p>
            <a:pPr lvl="0"/>
            <a:r>
              <a:rPr lang="en-US" dirty="0" smtClean="0"/>
              <a:t>SECTION NUMBER OR SUBTITLE</a:t>
            </a:r>
            <a:endParaRPr lang="en-US" dirty="0"/>
          </a:p>
        </p:txBody>
      </p:sp>
      <p:sp>
        <p:nvSpPr>
          <p:cNvPr id="4" name="Rectangle 3"/>
          <p:cNvSpPr/>
          <p:nvPr userDrawn="1"/>
        </p:nvSpPr>
        <p:spPr>
          <a:xfrm>
            <a:off x="0" y="2829379"/>
            <a:ext cx="148614" cy="119924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ENGAGING text</a:t>
            </a:r>
            <a:endParaRPr lang="en-US" dirty="0"/>
          </a:p>
        </p:txBody>
      </p:sp>
      <p:sp>
        <p:nvSpPr>
          <p:cNvPr id="3" name="Content Placeholder 2"/>
          <p:cNvSpPr>
            <a:spLocks noGrp="1"/>
          </p:cNvSpPr>
          <p:nvPr>
            <p:ph idx="1"/>
          </p:nvPr>
        </p:nvSpPr>
        <p:spPr>
          <a:xfrm>
            <a:off x="1277796" y="1566334"/>
            <a:ext cx="7409003" cy="4275666"/>
          </a:xfrm>
        </p:spPr>
        <p:txBody>
          <a:bodyPr/>
          <a:lstStyle>
            <a:lvl1pPr>
              <a:defRPr b="0" i="0">
                <a:solidFill>
                  <a:schemeClr val="tx1"/>
                </a:solidFill>
                <a:latin typeface="BentonSans Book"/>
                <a:cs typeface="BentonSans Book"/>
              </a:defRPr>
            </a:lvl1pPr>
            <a:lvl2pPr>
              <a:defRPr b="0" i="0">
                <a:solidFill>
                  <a:schemeClr val="tx1"/>
                </a:solidFill>
                <a:latin typeface="BentonSans Book"/>
                <a:cs typeface="BentonSans Book"/>
              </a:defRPr>
            </a:lvl2pPr>
            <a:lvl3pPr>
              <a:defRPr b="0" i="0">
                <a:solidFill>
                  <a:schemeClr val="tx1"/>
                </a:solidFill>
                <a:latin typeface="BentonSans Book"/>
                <a:cs typeface="BentonSans Book"/>
              </a:defRPr>
            </a:lvl3pPr>
            <a:lvl4pPr>
              <a:defRPr b="0" i="0">
                <a:solidFill>
                  <a:schemeClr val="tx1"/>
                </a:solidFill>
                <a:latin typeface="BentonSans Book"/>
                <a:cs typeface="BentonSans Book"/>
              </a:defRPr>
            </a:lvl4pPr>
            <a:lvl5pPr>
              <a:defRPr b="0" i="0">
                <a:solidFill>
                  <a:schemeClr val="tx1"/>
                </a:solidFill>
                <a:latin typeface="BentonSans Book"/>
                <a:cs typeface="BentonSans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693168" y="6297083"/>
            <a:ext cx="4080934"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7868138" y="6297083"/>
            <a:ext cx="818662" cy="365125"/>
          </a:xfrm>
          <a:prstGeom prst="rect">
            <a:avLst/>
          </a:prstGeom>
        </p:spPr>
        <p:txBody>
          <a:bodyPr/>
          <a:lstStyle/>
          <a:p>
            <a:fld id="{A2CEE53A-19EC-654D-82C1-D215F6FEFF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36949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02904" y="3688697"/>
            <a:ext cx="7942596" cy="1485992"/>
          </a:xfrm>
        </p:spPr>
        <p:txBody>
          <a:bodyPr anchor="ctr">
            <a:normAutofit/>
          </a:bodyPr>
          <a:lstStyle>
            <a:lvl1pPr>
              <a:lnSpc>
                <a:spcPct val="90000"/>
              </a:lnSpc>
              <a:defRPr sz="4400" b="1" i="0" spc="0" baseline="0">
                <a:solidFill>
                  <a:schemeClr val="bg1"/>
                </a:solidFill>
                <a:latin typeface="Arial"/>
                <a:cs typeface="Arial"/>
              </a:defRPr>
            </a:lvl1pPr>
          </a:lstStyle>
          <a:p>
            <a:r>
              <a:rPr lang="en-US" dirty="0" smtClean="0"/>
              <a:t>Unnecessarily extra long title of presentation</a:t>
            </a:r>
            <a:endParaRPr lang="en-US" dirty="0"/>
          </a:p>
        </p:txBody>
      </p:sp>
      <p:sp>
        <p:nvSpPr>
          <p:cNvPr id="11" name="Text Placeholder 19"/>
          <p:cNvSpPr>
            <a:spLocks noGrp="1"/>
          </p:cNvSpPr>
          <p:nvPr userDrawn="1">
            <p:ph type="body" sz="quarter" idx="10" hasCustomPrompt="1"/>
          </p:nvPr>
        </p:nvSpPr>
        <p:spPr>
          <a:xfrm>
            <a:off x="530694" y="6279762"/>
            <a:ext cx="7734222" cy="370205"/>
          </a:xfrm>
        </p:spPr>
        <p:txBody>
          <a:bodyPr anchor="ctr">
            <a:noAutofit/>
          </a:bodyPr>
          <a:lstStyle>
            <a:lvl1pPr marL="0" indent="0">
              <a:buNone/>
              <a:defRPr sz="1100" b="1" spc="80" baseline="0">
                <a:solidFill>
                  <a:srgbClr val="A6A6A6"/>
                </a:solidFill>
                <a:latin typeface="Arial"/>
                <a:cs typeface="Arial"/>
              </a:defRPr>
            </a:lvl1pPr>
          </a:lstStyle>
          <a:p>
            <a:pPr lvl="0"/>
            <a:r>
              <a:rPr lang="en-US" dirty="0" smtClean="0"/>
              <a:t>INDIANA UNIVERSITY–PURDUE UNIVERSITY INDIANAPOLIS</a:t>
            </a:r>
            <a:endParaRPr lang="en-US" dirty="0"/>
          </a:p>
        </p:txBody>
      </p:sp>
      <p:sp>
        <p:nvSpPr>
          <p:cNvPr id="9" name="Text Placeholder 19"/>
          <p:cNvSpPr>
            <a:spLocks noGrp="1"/>
          </p:cNvSpPr>
          <p:nvPr>
            <p:ph type="body" sz="quarter" idx="11" hasCustomPrompt="1"/>
          </p:nvPr>
        </p:nvSpPr>
        <p:spPr>
          <a:xfrm>
            <a:off x="530694" y="3301283"/>
            <a:ext cx="7914806" cy="336549"/>
          </a:xfrm>
        </p:spPr>
        <p:txBody>
          <a:bodyPr anchor="ctr">
            <a:noAutofit/>
          </a:bodyPr>
          <a:lstStyle>
            <a:lvl1pPr marL="0" indent="0">
              <a:buNone/>
              <a:defRPr sz="1800" b="0" spc="0" baseline="0">
                <a:solidFill>
                  <a:srgbClr val="A6A6A6"/>
                </a:solidFill>
                <a:latin typeface="Arial"/>
                <a:cs typeface="Arial"/>
              </a:defRPr>
            </a:lvl1pPr>
          </a:lstStyle>
          <a:p>
            <a:pPr lvl="0"/>
            <a:r>
              <a:rPr lang="en-US" dirty="0" smtClean="0"/>
              <a:t>SUBHEAD OR NAME OF SCHOOL, DEPARTMENT, OR UNIT</a:t>
            </a:r>
            <a:endParaRPr lang="en-US" dirty="0"/>
          </a:p>
        </p:txBody>
      </p:sp>
      <p:grpSp>
        <p:nvGrpSpPr>
          <p:cNvPr id="13" name="Group 12"/>
          <p:cNvGrpSpPr/>
          <p:nvPr userDrawn="1"/>
        </p:nvGrpSpPr>
        <p:grpSpPr>
          <a:xfrm>
            <a:off x="621014" y="-72571"/>
            <a:ext cx="950609" cy="2766507"/>
            <a:chOff x="633305" y="-72571"/>
            <a:chExt cx="950609" cy="2766507"/>
          </a:xfrm>
        </p:grpSpPr>
        <p:sp>
          <p:nvSpPr>
            <p:cNvPr id="6" name="Rectangle 5"/>
            <p:cNvSpPr/>
            <p:nvPr userDrawn="1"/>
          </p:nvSpPr>
          <p:spPr>
            <a:xfrm>
              <a:off x="633305" y="-72571"/>
              <a:ext cx="950609" cy="276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triden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009" y="1730375"/>
              <a:ext cx="634481" cy="800730"/>
            </a:xfrm>
            <a:prstGeom prst="rect">
              <a:avLst/>
            </a:prstGeom>
          </p:spPr>
        </p:pic>
      </p:grpSp>
    </p:spTree>
    <p:extLst>
      <p:ext uri="{BB962C8B-B14F-4D97-AF65-F5344CB8AC3E}">
        <p14:creationId xmlns:p14="http://schemas.microsoft.com/office/powerpoint/2010/main" val="3734333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3187345"/>
            <a:ext cx="184666" cy="369332"/>
          </a:xfrm>
          <a:prstGeom prst="rect">
            <a:avLst/>
          </a:prstGeom>
          <a:noFill/>
        </p:spPr>
        <p:txBody>
          <a:bodyPr wrap="none" rtlCol="0">
            <a:spAutoFit/>
          </a:bodyPr>
          <a:lstStyle/>
          <a:p>
            <a:endParaRPr lang="en-US" dirty="0">
              <a:solidFill>
                <a:prstClr val="black"/>
              </a:solidFill>
            </a:endParaRPr>
          </a:p>
        </p:txBody>
      </p:sp>
      <p:sp>
        <p:nvSpPr>
          <p:cNvPr id="10" name="TextBox 9"/>
          <p:cNvSpPr txBox="1"/>
          <p:nvPr userDrawn="1"/>
        </p:nvSpPr>
        <p:spPr>
          <a:xfrm>
            <a:off x="1378689" y="3187345"/>
            <a:ext cx="184666" cy="369332"/>
          </a:xfrm>
          <a:prstGeom prst="rect">
            <a:avLst/>
          </a:prstGeom>
          <a:noFill/>
        </p:spPr>
        <p:txBody>
          <a:bodyPr wrap="none" rtlCol="0">
            <a:spAutoFit/>
          </a:bodyPr>
          <a:lstStyle/>
          <a:p>
            <a:endParaRPr lang="en-US" dirty="0">
              <a:solidFill>
                <a:prstClr val="black"/>
              </a:solidFill>
            </a:endParaRPr>
          </a:p>
        </p:txBody>
      </p:sp>
      <p:sp>
        <p:nvSpPr>
          <p:cNvPr id="11" name="TextBox 10"/>
          <p:cNvSpPr txBox="1"/>
          <p:nvPr userDrawn="1"/>
        </p:nvSpPr>
        <p:spPr>
          <a:xfrm>
            <a:off x="1378689" y="3187345"/>
            <a:ext cx="184666" cy="369332"/>
          </a:xfrm>
          <a:prstGeom prst="rect">
            <a:avLst/>
          </a:prstGeom>
          <a:noFill/>
        </p:spPr>
        <p:txBody>
          <a:bodyPr wrap="none" rtlCol="0">
            <a:spAutoFit/>
          </a:bodyPr>
          <a:lstStyle/>
          <a:p>
            <a:endParaRPr lang="en-US" dirty="0">
              <a:solidFill>
                <a:prstClr val="black"/>
              </a:solidFill>
            </a:endParaRPr>
          </a:p>
        </p:txBody>
      </p:sp>
      <p:sp>
        <p:nvSpPr>
          <p:cNvPr id="14" name="Title 13"/>
          <p:cNvSpPr>
            <a:spLocks noGrp="1"/>
          </p:cNvSpPr>
          <p:nvPr>
            <p:ph type="title" hasCustomPrompt="1"/>
          </p:nvPr>
        </p:nvSpPr>
        <p:spPr>
          <a:xfrm>
            <a:off x="506694" y="3416048"/>
            <a:ext cx="6802482" cy="494412"/>
          </a:xfrm>
        </p:spPr>
        <p:txBody>
          <a:bodyPr anchor="ctr">
            <a:noAutofit/>
          </a:bodyPr>
          <a:lstStyle>
            <a:lvl1pPr>
              <a:defRPr sz="4400" b="1" i="0" spc="0" baseline="0">
                <a:solidFill>
                  <a:srgbClr val="FFFFFF"/>
                </a:solidFill>
                <a:latin typeface="Arial"/>
                <a:cs typeface="Arial"/>
              </a:defRPr>
            </a:lvl1pPr>
          </a:lstStyle>
          <a:p>
            <a:r>
              <a:rPr lang="en-US" dirty="0" smtClean="0"/>
              <a:t>Section Heading</a:t>
            </a:r>
            <a:endParaRPr lang="en-US" dirty="0"/>
          </a:p>
        </p:txBody>
      </p:sp>
      <p:sp>
        <p:nvSpPr>
          <p:cNvPr id="20" name="Text Placeholder 19"/>
          <p:cNvSpPr>
            <a:spLocks noGrp="1"/>
          </p:cNvSpPr>
          <p:nvPr>
            <p:ph type="body" sz="quarter" idx="10" hasCustomPrompt="1"/>
          </p:nvPr>
        </p:nvSpPr>
        <p:spPr>
          <a:xfrm>
            <a:off x="526131" y="2945804"/>
            <a:ext cx="3700462" cy="336549"/>
          </a:xfrm>
        </p:spPr>
        <p:txBody>
          <a:bodyPr anchor="ctr">
            <a:noAutofit/>
          </a:bodyPr>
          <a:lstStyle>
            <a:lvl1pPr marL="0" indent="0">
              <a:buNone/>
              <a:defRPr sz="1600" b="1" i="0" spc="50" baseline="0">
                <a:solidFill>
                  <a:srgbClr val="A6A6A6"/>
                </a:solidFill>
                <a:latin typeface="Arial"/>
                <a:cs typeface="Arial"/>
              </a:defRPr>
            </a:lvl1pPr>
          </a:lstStyle>
          <a:p>
            <a:pPr lvl="0"/>
            <a:r>
              <a:rPr lang="en-US" dirty="0" smtClean="0"/>
              <a:t>SECTION NUMBER OR SUBTITLE</a:t>
            </a:r>
            <a:endParaRPr lang="en-US" dirty="0"/>
          </a:p>
        </p:txBody>
      </p:sp>
      <p:sp>
        <p:nvSpPr>
          <p:cNvPr id="4" name="Rectangle 3"/>
          <p:cNvSpPr/>
          <p:nvPr userDrawn="1"/>
        </p:nvSpPr>
        <p:spPr>
          <a:xfrm>
            <a:off x="0" y="2829379"/>
            <a:ext cx="148614" cy="119924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297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0027" y="1012095"/>
            <a:ext cx="8004391" cy="638906"/>
          </a:xfrm>
        </p:spPr>
        <p:txBody>
          <a:bodyPr>
            <a:normAutofit/>
          </a:bodyPr>
          <a:lstStyle>
            <a:lvl1pPr>
              <a:defRPr sz="3200" b="1" i="0" cap="none" spc="0">
                <a:solidFill>
                  <a:srgbClr val="404041"/>
                </a:solidFill>
                <a:latin typeface="Arial"/>
                <a:cs typeface="Arial"/>
              </a:defRPr>
            </a:lvl1pPr>
          </a:lstStyle>
          <a:p>
            <a:r>
              <a:rPr lang="en-US" dirty="0" smtClean="0"/>
              <a:t>Click to edit master title style</a:t>
            </a:r>
            <a:endParaRPr lang="en-US" dirty="0"/>
          </a:p>
        </p:txBody>
      </p:sp>
      <p:sp>
        <p:nvSpPr>
          <p:cNvPr id="5" name="Rectangle 4"/>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smtClean="0"/>
              <a:t>SECTION TITLE OR SUBTITLE</a:t>
            </a:r>
            <a:endParaRPr lang="en-US" dirty="0"/>
          </a:p>
        </p:txBody>
      </p:sp>
      <p:sp>
        <p:nvSpPr>
          <p:cNvPr id="4" name="TextBox 3"/>
          <p:cNvSpPr txBox="1"/>
          <p:nvPr userDrawn="1"/>
        </p:nvSpPr>
        <p:spPr>
          <a:xfrm>
            <a:off x="3556000" y="4721412"/>
            <a:ext cx="184666" cy="369332"/>
          </a:xfrm>
          <a:prstGeom prst="rect">
            <a:avLst/>
          </a:prstGeom>
          <a:noFill/>
        </p:spPr>
        <p:txBody>
          <a:bodyPr wrap="none" rtlCol="0">
            <a:spAutoFit/>
          </a:bodyPr>
          <a:lstStyle/>
          <a:p>
            <a:endParaRPr lang="en-US" dirty="0">
              <a:solidFill>
                <a:prstClr val="black"/>
              </a:solidFill>
            </a:endParaRPr>
          </a:p>
        </p:txBody>
      </p:sp>
      <p:sp>
        <p:nvSpPr>
          <p:cNvPr id="7"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grpSp>
        <p:nvGrpSpPr>
          <p:cNvPr id="23" name="Group 22"/>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UNIVERSITY–PURDUE UNIVERSITY INDIANAPOLIS</a:t>
              </a:r>
              <a:endParaRPr lang="en-US" sz="900" dirty="0">
                <a:solidFill>
                  <a:srgbClr val="FFFFFF"/>
                </a:solidFill>
              </a:endParaRPr>
            </a:p>
          </p:txBody>
        </p:sp>
      </p:grpSp>
    </p:spTree>
    <p:extLst>
      <p:ext uri="{BB962C8B-B14F-4D97-AF65-F5344CB8AC3E}">
        <p14:creationId xmlns:p14="http://schemas.microsoft.com/office/powerpoint/2010/main" val="3425072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5259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404041"/>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5573059" y="0"/>
            <a:ext cx="3570941" cy="6858000"/>
          </a:xfrm>
        </p:spPr>
        <p:txBody>
          <a:bodyPr/>
          <a:lstStyle/>
          <a:p>
            <a:r>
              <a:rPr lang="en-US" smtClean="0"/>
              <a:t>Click icon to add picture</a:t>
            </a:r>
            <a:endParaRPr lang="en-US"/>
          </a:p>
        </p:txBody>
      </p:sp>
      <p:sp>
        <p:nvSpPr>
          <p:cNvPr id="17" name="Rectangle 16"/>
          <p:cNvSpPr/>
          <p:nvPr userDrawn="1"/>
        </p:nvSpPr>
        <p:spPr>
          <a:xfrm>
            <a:off x="0"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Tree>
    <p:extLst>
      <p:ext uri="{BB962C8B-B14F-4D97-AF65-F5344CB8AC3E}">
        <p14:creationId xmlns:p14="http://schemas.microsoft.com/office/powerpoint/2010/main" val="34608349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23737"/>
              <a:ext cx="3613600" cy="230832"/>
            </a:xfrm>
            <a:prstGeom prst="rect">
              <a:avLst/>
            </a:prstGeom>
            <a:noFill/>
          </p:spPr>
          <p:txBody>
            <a:bodyPr wrap="square" rtlCol="0" anchor="ctr">
              <a:spAutoFit/>
            </a:bodyPr>
            <a:lstStyle/>
            <a:p>
              <a:pPr>
                <a:defRPr/>
              </a:pPr>
              <a:r>
                <a:rPr lang="en-US" sz="900" dirty="0" smtClean="0">
                  <a:solidFill>
                    <a:srgbClr val="FFFFFF"/>
                  </a:solidFill>
                </a:rPr>
                <a:t>INDIANA UNIVERSITY–PURDUE UNIVERSITY INDIANAPOLIS</a:t>
              </a:r>
            </a:p>
          </p:txBody>
        </p:sp>
      </p:grpSp>
      <p:sp>
        <p:nvSpPr>
          <p:cNvPr id="28" name="Title 1"/>
          <p:cNvSpPr>
            <a:spLocks noGrp="1"/>
          </p:cNvSpPr>
          <p:nvPr>
            <p:ph type="ctrTitle" hasCustomPrompt="1"/>
          </p:nvPr>
        </p:nvSpPr>
        <p:spPr>
          <a:xfrm>
            <a:off x="530027" y="1012095"/>
            <a:ext cx="8004391" cy="638906"/>
          </a:xfrm>
        </p:spPr>
        <p:txBody>
          <a:bodyPr>
            <a:normAutofit/>
          </a:bodyPr>
          <a:lstStyle>
            <a:lvl1pPr>
              <a:defRPr sz="3200" b="1" i="0" cap="none" spc="0">
                <a:solidFill>
                  <a:schemeClr val="bg1"/>
                </a:solidFill>
                <a:latin typeface="Arial"/>
                <a:cs typeface="Arial"/>
              </a:defRPr>
            </a:lvl1pPr>
          </a:lstStyle>
          <a:p>
            <a:r>
              <a:rPr lang="en-US" dirty="0" smtClean="0"/>
              <a:t>Click to edit master title style</a:t>
            </a:r>
            <a:endParaRPr lang="en-US" dirty="0"/>
          </a:p>
        </p:txBody>
      </p:sp>
      <p:sp>
        <p:nvSpPr>
          <p:cNvPr id="29" name="Rectangle 28"/>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FFFFFF"/>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sp>
        <p:nvSpPr>
          <p:cNvPr id="32"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smtClean="0"/>
              <a:t>SECTION TITLE OR SUBTITLE</a:t>
            </a:r>
            <a:endParaRPr lang="en-US" dirty="0"/>
          </a:p>
        </p:txBody>
      </p:sp>
    </p:spTree>
    <p:extLst>
      <p:ext uri="{BB962C8B-B14F-4D97-AF65-F5344CB8AC3E}">
        <p14:creationId xmlns:p14="http://schemas.microsoft.com/office/powerpoint/2010/main" val="4277990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564910" y="0"/>
            <a:ext cx="3570941" cy="6858000"/>
          </a:xfrm>
        </p:spPr>
        <p:txBody>
          <a:bodyPr/>
          <a:lstStyle/>
          <a:p>
            <a:r>
              <a:rPr lang="en-US" smtClean="0"/>
              <a:t>Click icon to add picture</a:t>
            </a:r>
            <a:endParaRPr lang="en-US" dirty="0"/>
          </a:p>
        </p:txBody>
      </p:sp>
      <p:sp>
        <p:nvSpPr>
          <p:cNvPr id="13" name="Rectangle 12"/>
          <p:cNvSpPr/>
          <p:nvPr userDrawn="1"/>
        </p:nvSpPr>
        <p:spPr>
          <a:xfrm>
            <a:off x="-15847"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
        <p:nvSpPr>
          <p:cNvPr id="19"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FFFFFF"/>
                </a:solidFill>
                <a:latin typeface="Arial"/>
                <a:cs typeface="Arial"/>
              </a:defRPr>
            </a:lvl1pPr>
          </a:lstStyle>
          <a:p>
            <a:r>
              <a:rPr lang="en-US" dirty="0" smtClean="0"/>
              <a:t>Click to edit master title style</a:t>
            </a:r>
            <a:endParaRPr lang="en-US" dirty="0"/>
          </a:p>
        </p:txBody>
      </p:sp>
      <p:sp>
        <p:nvSpPr>
          <p:cNvPr id="20"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FFFFFF"/>
                </a:solidFill>
                <a:latin typeface="Arial"/>
                <a:cs typeface="Arial"/>
              </a:defRPr>
            </a:lvl1pPr>
            <a:lvl2pPr marL="742950" indent="-285750">
              <a:lnSpc>
                <a:spcPct val="100000"/>
              </a:lnSpc>
              <a:buFont typeface="Arial"/>
              <a:buChar char="•"/>
              <a:defRPr sz="1800">
                <a:solidFill>
                  <a:srgbClr val="FFFFFF"/>
                </a:solidFill>
                <a:latin typeface="Arial"/>
                <a:cs typeface="Arial"/>
              </a:defRPr>
            </a:lvl2pPr>
            <a:lvl3pPr marL="1143000" indent="-228600">
              <a:lnSpc>
                <a:spcPct val="100000"/>
              </a:lnSpc>
              <a:buFont typeface="Arial"/>
              <a:buChar char="•"/>
              <a:defRPr sz="1800">
                <a:solidFill>
                  <a:srgbClr val="FFFFFF"/>
                </a:solidFill>
                <a:latin typeface="Arial"/>
                <a:cs typeface="Arial"/>
              </a:defRPr>
            </a:lvl3pPr>
            <a:lvl4pPr marL="1600200" indent="-228600">
              <a:lnSpc>
                <a:spcPct val="100000"/>
              </a:lnSpc>
              <a:buFont typeface="Arial"/>
              <a:buChar char="•"/>
              <a:defRPr sz="1800">
                <a:solidFill>
                  <a:srgbClr val="FFFFFF"/>
                </a:solidFill>
                <a:latin typeface="Arial"/>
                <a:cs typeface="Arial"/>
              </a:defRPr>
            </a:lvl4pPr>
            <a:lvl5pPr marL="2057400" indent="-228600">
              <a:lnSpc>
                <a:spcPct val="100000"/>
              </a:lnSpc>
              <a:buFont typeface="Arial"/>
              <a:buChar char="•"/>
              <a:defRPr sz="18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23288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17" name="Group 16"/>
          <p:cNvGrpSpPr/>
          <p:nvPr userDrawn="1"/>
        </p:nvGrpSpPr>
        <p:grpSpPr>
          <a:xfrm>
            <a:off x="-30788" y="6336171"/>
            <a:ext cx="9228667" cy="528963"/>
            <a:chOff x="-30788" y="4661517"/>
            <a:chExt cx="9228667" cy="528963"/>
          </a:xfrm>
        </p:grpSpPr>
        <p:sp>
          <p:nvSpPr>
            <p:cNvPr id="18" name="Rectangle 17"/>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0" name="Picture 19"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UNIVERSITY–PURDUE UNIVERSITY INDIANAPOLIS</a:t>
              </a:r>
              <a:endParaRPr lang="en-US" sz="900" dirty="0">
                <a:solidFill>
                  <a:srgbClr val="FFFFFF"/>
                </a:solidFill>
              </a:endParaRPr>
            </a:p>
          </p:txBody>
        </p:sp>
      </p:grpSp>
    </p:spTree>
    <p:extLst>
      <p:ext uri="{BB962C8B-B14F-4D97-AF65-F5344CB8AC3E}">
        <p14:creationId xmlns:p14="http://schemas.microsoft.com/office/powerpoint/2010/main" val="3942804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0788" y="6336171"/>
            <a:ext cx="9228667" cy="528963"/>
            <a:chOff x="-30788" y="4661517"/>
            <a:chExt cx="9228667" cy="528963"/>
          </a:xfrm>
        </p:grpSpPr>
        <p:sp>
          <p:nvSpPr>
            <p:cNvPr id="17" name="Rectangle 16"/>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0" name="TextBox 19"/>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UNIVERSITY–PURDUE UNIVERSITY INDIANAPOLIS</a:t>
              </a:r>
              <a:endParaRPr lang="en-US" sz="900" dirty="0">
                <a:solidFill>
                  <a:srgbClr val="FFFFFF"/>
                </a:solidFill>
              </a:endParaRPr>
            </a:p>
          </p:txBody>
        </p:sp>
      </p:grpSp>
    </p:spTree>
    <p:extLst>
      <p:ext uri="{BB962C8B-B14F-4D97-AF65-F5344CB8AC3E}">
        <p14:creationId xmlns:p14="http://schemas.microsoft.com/office/powerpoint/2010/main" val="111264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0027" y="1012095"/>
            <a:ext cx="8004391" cy="638906"/>
          </a:xfrm>
        </p:spPr>
        <p:txBody>
          <a:bodyPr>
            <a:normAutofit/>
          </a:bodyPr>
          <a:lstStyle>
            <a:lvl1pPr>
              <a:defRPr sz="3200" b="1" i="0" cap="none" spc="0">
                <a:solidFill>
                  <a:srgbClr val="404041"/>
                </a:solidFill>
                <a:latin typeface="Arial"/>
                <a:cs typeface="Arial"/>
              </a:defRPr>
            </a:lvl1pPr>
          </a:lstStyle>
          <a:p>
            <a:r>
              <a:rPr lang="en-US" dirty="0" smtClean="0"/>
              <a:t>Click to edit master title style</a:t>
            </a:r>
            <a:endParaRPr lang="en-US" dirty="0"/>
          </a:p>
        </p:txBody>
      </p:sp>
      <p:sp>
        <p:nvSpPr>
          <p:cNvPr id="5" name="Rectangle 4"/>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smtClean="0"/>
              <a:t>SECTION TITLE OR SUBTITLE</a:t>
            </a:r>
            <a:endParaRPr lang="en-US" dirty="0"/>
          </a:p>
        </p:txBody>
      </p:sp>
      <p:sp>
        <p:nvSpPr>
          <p:cNvPr id="4" name="TextBox 3"/>
          <p:cNvSpPr txBox="1"/>
          <p:nvPr userDrawn="1"/>
        </p:nvSpPr>
        <p:spPr>
          <a:xfrm>
            <a:off x="3556000" y="4721412"/>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grpSp>
        <p:nvGrpSpPr>
          <p:cNvPr id="23" name="Group 22"/>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UNIVERSITY–PURDUE UNIVERSITY</a:t>
              </a:r>
              <a:r>
                <a:rPr lang="en-US" sz="900" baseline="0" dirty="0" smtClean="0">
                  <a:solidFill>
                    <a:srgbClr val="FFFFFF"/>
                  </a:solidFill>
                </a:rPr>
                <a:t> INDIANAPOLIS</a:t>
              </a:r>
              <a:endParaRPr lang="en-US" sz="900" dirty="0">
                <a:solidFill>
                  <a:srgbClr val="FFFFFF"/>
                </a:solidFill>
              </a:endParaRPr>
            </a:p>
          </p:txBody>
        </p:sp>
      </p:grpSp>
    </p:spTree>
    <p:extLst>
      <p:ext uri="{BB962C8B-B14F-4D97-AF65-F5344CB8AC3E}">
        <p14:creationId xmlns:p14="http://schemas.microsoft.com/office/powerpoint/2010/main" val="3682060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3" y="907197"/>
            <a:ext cx="7859185"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smtClean="0"/>
              <a:t>Click to edit Master text styles</a:t>
            </a:r>
          </a:p>
        </p:txBody>
      </p:sp>
      <p:sp>
        <p:nvSpPr>
          <p:cNvPr id="10" name="Rectangle 9"/>
          <p:cNvSpPr/>
          <p:nvPr userDrawn="1"/>
        </p:nvSpPr>
        <p:spPr>
          <a:xfrm>
            <a:off x="-15847" y="90719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7" name="Group 26"/>
          <p:cNvGrpSpPr/>
          <p:nvPr userDrawn="1"/>
        </p:nvGrpSpPr>
        <p:grpSpPr>
          <a:xfrm>
            <a:off x="635303" y="5794349"/>
            <a:ext cx="2551242" cy="1077919"/>
            <a:chOff x="635303" y="4070963"/>
            <a:chExt cx="2551242" cy="1077919"/>
          </a:xfrm>
        </p:grpSpPr>
        <p:sp>
          <p:nvSpPr>
            <p:cNvPr id="28" name="Rectangle 27"/>
            <p:cNvSpPr/>
            <p:nvPr userDrawn="1"/>
          </p:nvSpPr>
          <p:spPr>
            <a:xfrm>
              <a:off x="635303" y="4070963"/>
              <a:ext cx="533859" cy="1077919"/>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9" name="Picture 2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227" y="4189193"/>
              <a:ext cx="356010" cy="451859"/>
            </a:xfrm>
            <a:prstGeom prst="rect">
              <a:avLst/>
            </a:prstGeom>
          </p:spPr>
        </p:pic>
        <p:pic>
          <p:nvPicPr>
            <p:cNvPr id="30" name="Picture 29" descr="iupui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6234" y="4176250"/>
              <a:ext cx="1810311" cy="687125"/>
            </a:xfrm>
            <a:prstGeom prst="rect">
              <a:avLst/>
            </a:prstGeom>
          </p:spPr>
        </p:pic>
      </p:grpSp>
    </p:spTree>
    <p:extLst>
      <p:ext uri="{BB962C8B-B14F-4D97-AF65-F5344CB8AC3E}">
        <p14:creationId xmlns:p14="http://schemas.microsoft.com/office/powerpoint/2010/main" val="3898337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02904" y="3688697"/>
            <a:ext cx="7942596" cy="1485992"/>
          </a:xfrm>
        </p:spPr>
        <p:txBody>
          <a:bodyPr anchor="ctr">
            <a:normAutofit/>
          </a:bodyPr>
          <a:lstStyle>
            <a:lvl1pPr>
              <a:lnSpc>
                <a:spcPct val="90000"/>
              </a:lnSpc>
              <a:defRPr sz="4400" b="1" i="0" spc="0" baseline="0">
                <a:solidFill>
                  <a:schemeClr val="bg1"/>
                </a:solidFill>
                <a:latin typeface="Arial"/>
                <a:cs typeface="Arial"/>
              </a:defRPr>
            </a:lvl1pPr>
          </a:lstStyle>
          <a:p>
            <a:r>
              <a:rPr lang="en-US" dirty="0" smtClean="0"/>
              <a:t>Unnecessarily extra long title of presentation</a:t>
            </a:r>
            <a:endParaRPr lang="en-US" dirty="0"/>
          </a:p>
        </p:txBody>
      </p:sp>
      <p:sp>
        <p:nvSpPr>
          <p:cNvPr id="11" name="Text Placeholder 19"/>
          <p:cNvSpPr>
            <a:spLocks noGrp="1"/>
          </p:cNvSpPr>
          <p:nvPr userDrawn="1">
            <p:ph type="body" sz="quarter" idx="10" hasCustomPrompt="1"/>
          </p:nvPr>
        </p:nvSpPr>
        <p:spPr>
          <a:xfrm>
            <a:off x="530694" y="6279762"/>
            <a:ext cx="7734222" cy="370205"/>
          </a:xfrm>
        </p:spPr>
        <p:txBody>
          <a:bodyPr anchor="ctr">
            <a:noAutofit/>
          </a:bodyPr>
          <a:lstStyle>
            <a:lvl1pPr marL="0" indent="0">
              <a:buNone/>
              <a:defRPr sz="1100" b="1" spc="80" baseline="0">
                <a:solidFill>
                  <a:srgbClr val="A6A6A6"/>
                </a:solidFill>
                <a:latin typeface="Arial"/>
                <a:cs typeface="Arial"/>
              </a:defRPr>
            </a:lvl1pPr>
          </a:lstStyle>
          <a:p>
            <a:pPr lvl="0"/>
            <a:r>
              <a:rPr lang="en-US" dirty="0" smtClean="0"/>
              <a:t>INDIANA UNIVERSITY–PURDUE UNIVERSITY INDIANAPOLIS</a:t>
            </a:r>
            <a:endParaRPr lang="en-US" dirty="0"/>
          </a:p>
        </p:txBody>
      </p:sp>
      <p:sp>
        <p:nvSpPr>
          <p:cNvPr id="9" name="Text Placeholder 19"/>
          <p:cNvSpPr>
            <a:spLocks noGrp="1"/>
          </p:cNvSpPr>
          <p:nvPr>
            <p:ph type="body" sz="quarter" idx="11" hasCustomPrompt="1"/>
          </p:nvPr>
        </p:nvSpPr>
        <p:spPr>
          <a:xfrm>
            <a:off x="530694" y="3301283"/>
            <a:ext cx="7914806" cy="336549"/>
          </a:xfrm>
        </p:spPr>
        <p:txBody>
          <a:bodyPr anchor="ctr">
            <a:noAutofit/>
          </a:bodyPr>
          <a:lstStyle>
            <a:lvl1pPr marL="0" indent="0">
              <a:buNone/>
              <a:defRPr sz="1800" b="0" spc="0" baseline="0">
                <a:solidFill>
                  <a:srgbClr val="A6A6A6"/>
                </a:solidFill>
                <a:latin typeface="Arial"/>
                <a:cs typeface="Arial"/>
              </a:defRPr>
            </a:lvl1pPr>
          </a:lstStyle>
          <a:p>
            <a:pPr lvl="0"/>
            <a:r>
              <a:rPr lang="en-US" dirty="0" smtClean="0"/>
              <a:t>SUBHEAD OR NAME OF SCHOOL, DEPARTMENT, OR UNIT</a:t>
            </a:r>
            <a:endParaRPr lang="en-US" dirty="0"/>
          </a:p>
        </p:txBody>
      </p:sp>
      <p:grpSp>
        <p:nvGrpSpPr>
          <p:cNvPr id="13" name="Group 12"/>
          <p:cNvGrpSpPr/>
          <p:nvPr userDrawn="1"/>
        </p:nvGrpSpPr>
        <p:grpSpPr>
          <a:xfrm>
            <a:off x="621014" y="-72571"/>
            <a:ext cx="950609" cy="2766507"/>
            <a:chOff x="633305" y="-72571"/>
            <a:chExt cx="950609" cy="2766507"/>
          </a:xfrm>
        </p:grpSpPr>
        <p:sp>
          <p:nvSpPr>
            <p:cNvPr id="6" name="Rectangle 5"/>
            <p:cNvSpPr/>
            <p:nvPr userDrawn="1"/>
          </p:nvSpPr>
          <p:spPr>
            <a:xfrm>
              <a:off x="633305" y="-72571"/>
              <a:ext cx="950609" cy="276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triden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009" y="1730375"/>
              <a:ext cx="634481" cy="800730"/>
            </a:xfrm>
            <a:prstGeom prst="rect">
              <a:avLst/>
            </a:prstGeom>
          </p:spPr>
        </p:pic>
      </p:grpSp>
    </p:spTree>
    <p:extLst>
      <p:ext uri="{BB962C8B-B14F-4D97-AF65-F5344CB8AC3E}">
        <p14:creationId xmlns:p14="http://schemas.microsoft.com/office/powerpoint/2010/main" val="875352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3187345"/>
            <a:ext cx="184666" cy="369332"/>
          </a:xfrm>
          <a:prstGeom prst="rect">
            <a:avLst/>
          </a:prstGeom>
          <a:noFill/>
        </p:spPr>
        <p:txBody>
          <a:bodyPr wrap="none" rtlCol="0">
            <a:spAutoFit/>
          </a:bodyPr>
          <a:lstStyle/>
          <a:p>
            <a:endParaRPr lang="en-US" dirty="0">
              <a:solidFill>
                <a:prstClr val="black"/>
              </a:solidFill>
            </a:endParaRPr>
          </a:p>
        </p:txBody>
      </p:sp>
      <p:sp>
        <p:nvSpPr>
          <p:cNvPr id="10" name="TextBox 9"/>
          <p:cNvSpPr txBox="1"/>
          <p:nvPr userDrawn="1"/>
        </p:nvSpPr>
        <p:spPr>
          <a:xfrm>
            <a:off x="1378689" y="3187345"/>
            <a:ext cx="184666" cy="369332"/>
          </a:xfrm>
          <a:prstGeom prst="rect">
            <a:avLst/>
          </a:prstGeom>
          <a:noFill/>
        </p:spPr>
        <p:txBody>
          <a:bodyPr wrap="none" rtlCol="0">
            <a:spAutoFit/>
          </a:bodyPr>
          <a:lstStyle/>
          <a:p>
            <a:endParaRPr lang="en-US" dirty="0">
              <a:solidFill>
                <a:prstClr val="black"/>
              </a:solidFill>
            </a:endParaRPr>
          </a:p>
        </p:txBody>
      </p:sp>
      <p:sp>
        <p:nvSpPr>
          <p:cNvPr id="11" name="TextBox 10"/>
          <p:cNvSpPr txBox="1"/>
          <p:nvPr userDrawn="1"/>
        </p:nvSpPr>
        <p:spPr>
          <a:xfrm>
            <a:off x="1378689" y="3187345"/>
            <a:ext cx="184666" cy="369332"/>
          </a:xfrm>
          <a:prstGeom prst="rect">
            <a:avLst/>
          </a:prstGeom>
          <a:noFill/>
        </p:spPr>
        <p:txBody>
          <a:bodyPr wrap="none" rtlCol="0">
            <a:spAutoFit/>
          </a:bodyPr>
          <a:lstStyle/>
          <a:p>
            <a:endParaRPr lang="en-US" dirty="0">
              <a:solidFill>
                <a:prstClr val="black"/>
              </a:solidFill>
            </a:endParaRPr>
          </a:p>
        </p:txBody>
      </p:sp>
      <p:sp>
        <p:nvSpPr>
          <p:cNvPr id="14" name="Title 13"/>
          <p:cNvSpPr>
            <a:spLocks noGrp="1"/>
          </p:cNvSpPr>
          <p:nvPr>
            <p:ph type="title" hasCustomPrompt="1"/>
          </p:nvPr>
        </p:nvSpPr>
        <p:spPr>
          <a:xfrm>
            <a:off x="506694" y="3416048"/>
            <a:ext cx="6802482" cy="494412"/>
          </a:xfrm>
        </p:spPr>
        <p:txBody>
          <a:bodyPr anchor="ctr">
            <a:noAutofit/>
          </a:bodyPr>
          <a:lstStyle>
            <a:lvl1pPr>
              <a:defRPr sz="4400" b="1" i="0" spc="0" baseline="0">
                <a:solidFill>
                  <a:srgbClr val="FFFFFF"/>
                </a:solidFill>
                <a:latin typeface="Arial"/>
                <a:cs typeface="Arial"/>
              </a:defRPr>
            </a:lvl1pPr>
          </a:lstStyle>
          <a:p>
            <a:r>
              <a:rPr lang="en-US" dirty="0" smtClean="0"/>
              <a:t>Section Heading</a:t>
            </a:r>
            <a:endParaRPr lang="en-US" dirty="0"/>
          </a:p>
        </p:txBody>
      </p:sp>
      <p:sp>
        <p:nvSpPr>
          <p:cNvPr id="20" name="Text Placeholder 19"/>
          <p:cNvSpPr>
            <a:spLocks noGrp="1"/>
          </p:cNvSpPr>
          <p:nvPr>
            <p:ph type="body" sz="quarter" idx="10" hasCustomPrompt="1"/>
          </p:nvPr>
        </p:nvSpPr>
        <p:spPr>
          <a:xfrm>
            <a:off x="526131" y="2945804"/>
            <a:ext cx="3700462" cy="336549"/>
          </a:xfrm>
        </p:spPr>
        <p:txBody>
          <a:bodyPr anchor="ctr">
            <a:noAutofit/>
          </a:bodyPr>
          <a:lstStyle>
            <a:lvl1pPr marL="0" indent="0">
              <a:buNone/>
              <a:defRPr sz="1600" b="1" i="0" spc="50" baseline="0">
                <a:solidFill>
                  <a:srgbClr val="A6A6A6"/>
                </a:solidFill>
                <a:latin typeface="Arial"/>
                <a:cs typeface="Arial"/>
              </a:defRPr>
            </a:lvl1pPr>
          </a:lstStyle>
          <a:p>
            <a:pPr lvl="0"/>
            <a:r>
              <a:rPr lang="en-US" dirty="0" smtClean="0"/>
              <a:t>SECTION NUMBER OR SUBTITLE</a:t>
            </a:r>
            <a:endParaRPr lang="en-US" dirty="0"/>
          </a:p>
        </p:txBody>
      </p:sp>
      <p:sp>
        <p:nvSpPr>
          <p:cNvPr id="4" name="Rectangle 3"/>
          <p:cNvSpPr/>
          <p:nvPr userDrawn="1"/>
        </p:nvSpPr>
        <p:spPr>
          <a:xfrm>
            <a:off x="0" y="2829379"/>
            <a:ext cx="148614" cy="119924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84024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0027" y="1012095"/>
            <a:ext cx="8004391" cy="638906"/>
          </a:xfrm>
        </p:spPr>
        <p:txBody>
          <a:bodyPr>
            <a:normAutofit/>
          </a:bodyPr>
          <a:lstStyle>
            <a:lvl1pPr>
              <a:defRPr sz="3200" b="1" i="0" cap="none" spc="0">
                <a:solidFill>
                  <a:srgbClr val="404041"/>
                </a:solidFill>
                <a:latin typeface="Arial"/>
                <a:cs typeface="Arial"/>
              </a:defRPr>
            </a:lvl1pPr>
          </a:lstStyle>
          <a:p>
            <a:r>
              <a:rPr lang="en-US" dirty="0" smtClean="0"/>
              <a:t>Click to edit master title style</a:t>
            </a:r>
            <a:endParaRPr lang="en-US" dirty="0"/>
          </a:p>
        </p:txBody>
      </p:sp>
      <p:sp>
        <p:nvSpPr>
          <p:cNvPr id="5" name="Rectangle 4"/>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smtClean="0"/>
              <a:t>SECTION TITLE OR SUBTITLE</a:t>
            </a:r>
            <a:endParaRPr lang="en-US" dirty="0"/>
          </a:p>
        </p:txBody>
      </p:sp>
      <p:sp>
        <p:nvSpPr>
          <p:cNvPr id="4" name="TextBox 3"/>
          <p:cNvSpPr txBox="1"/>
          <p:nvPr userDrawn="1"/>
        </p:nvSpPr>
        <p:spPr>
          <a:xfrm>
            <a:off x="3556000" y="4721412"/>
            <a:ext cx="184666" cy="369332"/>
          </a:xfrm>
          <a:prstGeom prst="rect">
            <a:avLst/>
          </a:prstGeom>
          <a:noFill/>
        </p:spPr>
        <p:txBody>
          <a:bodyPr wrap="none" rtlCol="0">
            <a:spAutoFit/>
          </a:bodyPr>
          <a:lstStyle/>
          <a:p>
            <a:endParaRPr lang="en-US" dirty="0">
              <a:solidFill>
                <a:prstClr val="black"/>
              </a:solidFill>
            </a:endParaRPr>
          </a:p>
        </p:txBody>
      </p:sp>
      <p:sp>
        <p:nvSpPr>
          <p:cNvPr id="7"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grpSp>
        <p:nvGrpSpPr>
          <p:cNvPr id="23" name="Group 22"/>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UNIVERSITY–PURDUE UNIVERSITY INDIANAPOLIS</a:t>
              </a:r>
              <a:endParaRPr lang="en-US" sz="900" dirty="0">
                <a:solidFill>
                  <a:srgbClr val="FFFFFF"/>
                </a:solidFill>
              </a:endParaRPr>
            </a:p>
          </p:txBody>
        </p:sp>
      </p:grpSp>
    </p:spTree>
    <p:extLst>
      <p:ext uri="{BB962C8B-B14F-4D97-AF65-F5344CB8AC3E}">
        <p14:creationId xmlns:p14="http://schemas.microsoft.com/office/powerpoint/2010/main" val="4076708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404041"/>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5573059" y="0"/>
            <a:ext cx="3570941" cy="6858000"/>
          </a:xfrm>
        </p:spPr>
        <p:txBody>
          <a:bodyPr/>
          <a:lstStyle/>
          <a:p>
            <a:r>
              <a:rPr lang="en-US" smtClean="0"/>
              <a:t>Click icon to add picture</a:t>
            </a:r>
            <a:endParaRPr lang="en-US"/>
          </a:p>
        </p:txBody>
      </p:sp>
      <p:sp>
        <p:nvSpPr>
          <p:cNvPr id="17" name="Rectangle 16"/>
          <p:cNvSpPr/>
          <p:nvPr userDrawn="1"/>
        </p:nvSpPr>
        <p:spPr>
          <a:xfrm>
            <a:off x="0"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Tree>
    <p:extLst>
      <p:ext uri="{BB962C8B-B14F-4D97-AF65-F5344CB8AC3E}">
        <p14:creationId xmlns:p14="http://schemas.microsoft.com/office/powerpoint/2010/main" val="230407915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23737"/>
              <a:ext cx="3613600" cy="230832"/>
            </a:xfrm>
            <a:prstGeom prst="rect">
              <a:avLst/>
            </a:prstGeom>
            <a:noFill/>
          </p:spPr>
          <p:txBody>
            <a:bodyPr wrap="square" rtlCol="0" anchor="ctr">
              <a:spAutoFit/>
            </a:bodyPr>
            <a:lstStyle/>
            <a:p>
              <a:pPr>
                <a:defRPr/>
              </a:pPr>
              <a:r>
                <a:rPr lang="en-US" sz="900" dirty="0" smtClean="0">
                  <a:solidFill>
                    <a:srgbClr val="FFFFFF"/>
                  </a:solidFill>
                </a:rPr>
                <a:t>INDIANA UNIVERSITY–PURDUE UNIVERSITY INDIANAPOLIS</a:t>
              </a:r>
            </a:p>
          </p:txBody>
        </p:sp>
      </p:grpSp>
      <p:sp>
        <p:nvSpPr>
          <p:cNvPr id="28" name="Title 1"/>
          <p:cNvSpPr>
            <a:spLocks noGrp="1"/>
          </p:cNvSpPr>
          <p:nvPr>
            <p:ph type="ctrTitle" hasCustomPrompt="1"/>
          </p:nvPr>
        </p:nvSpPr>
        <p:spPr>
          <a:xfrm>
            <a:off x="530027" y="1012095"/>
            <a:ext cx="8004391" cy="638906"/>
          </a:xfrm>
        </p:spPr>
        <p:txBody>
          <a:bodyPr>
            <a:normAutofit/>
          </a:bodyPr>
          <a:lstStyle>
            <a:lvl1pPr>
              <a:defRPr sz="3200" b="1" i="0" cap="none" spc="0">
                <a:solidFill>
                  <a:schemeClr val="bg1"/>
                </a:solidFill>
                <a:latin typeface="Arial"/>
                <a:cs typeface="Arial"/>
              </a:defRPr>
            </a:lvl1pPr>
          </a:lstStyle>
          <a:p>
            <a:r>
              <a:rPr lang="en-US" dirty="0" smtClean="0"/>
              <a:t>Click to edit master title style</a:t>
            </a:r>
            <a:endParaRPr lang="en-US" dirty="0"/>
          </a:p>
        </p:txBody>
      </p:sp>
      <p:sp>
        <p:nvSpPr>
          <p:cNvPr id="29" name="Rectangle 28"/>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FFFFFF"/>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sp>
        <p:nvSpPr>
          <p:cNvPr id="32"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smtClean="0"/>
              <a:t>SECTION TITLE OR SUBTITLE</a:t>
            </a:r>
            <a:endParaRPr lang="en-US" dirty="0"/>
          </a:p>
        </p:txBody>
      </p:sp>
    </p:spTree>
    <p:extLst>
      <p:ext uri="{BB962C8B-B14F-4D97-AF65-F5344CB8AC3E}">
        <p14:creationId xmlns:p14="http://schemas.microsoft.com/office/powerpoint/2010/main" val="3256631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564910" y="0"/>
            <a:ext cx="3570941" cy="6858000"/>
          </a:xfrm>
        </p:spPr>
        <p:txBody>
          <a:bodyPr/>
          <a:lstStyle/>
          <a:p>
            <a:r>
              <a:rPr lang="en-US" smtClean="0"/>
              <a:t>Click icon to add picture</a:t>
            </a:r>
            <a:endParaRPr lang="en-US" dirty="0"/>
          </a:p>
        </p:txBody>
      </p:sp>
      <p:sp>
        <p:nvSpPr>
          <p:cNvPr id="13" name="Rectangle 12"/>
          <p:cNvSpPr/>
          <p:nvPr userDrawn="1"/>
        </p:nvSpPr>
        <p:spPr>
          <a:xfrm>
            <a:off x="-15847"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
        <p:nvSpPr>
          <p:cNvPr id="19"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FFFFFF"/>
                </a:solidFill>
                <a:latin typeface="Arial"/>
                <a:cs typeface="Arial"/>
              </a:defRPr>
            </a:lvl1pPr>
          </a:lstStyle>
          <a:p>
            <a:r>
              <a:rPr lang="en-US" dirty="0" smtClean="0"/>
              <a:t>Click to edit master title style</a:t>
            </a:r>
            <a:endParaRPr lang="en-US" dirty="0"/>
          </a:p>
        </p:txBody>
      </p:sp>
      <p:sp>
        <p:nvSpPr>
          <p:cNvPr id="20"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FFFFFF"/>
                </a:solidFill>
                <a:latin typeface="Arial"/>
                <a:cs typeface="Arial"/>
              </a:defRPr>
            </a:lvl1pPr>
            <a:lvl2pPr marL="742950" indent="-285750">
              <a:lnSpc>
                <a:spcPct val="100000"/>
              </a:lnSpc>
              <a:buFont typeface="Arial"/>
              <a:buChar char="•"/>
              <a:defRPr sz="1800">
                <a:solidFill>
                  <a:srgbClr val="FFFFFF"/>
                </a:solidFill>
                <a:latin typeface="Arial"/>
                <a:cs typeface="Arial"/>
              </a:defRPr>
            </a:lvl2pPr>
            <a:lvl3pPr marL="1143000" indent="-228600">
              <a:lnSpc>
                <a:spcPct val="100000"/>
              </a:lnSpc>
              <a:buFont typeface="Arial"/>
              <a:buChar char="•"/>
              <a:defRPr sz="1800">
                <a:solidFill>
                  <a:srgbClr val="FFFFFF"/>
                </a:solidFill>
                <a:latin typeface="Arial"/>
                <a:cs typeface="Arial"/>
              </a:defRPr>
            </a:lvl3pPr>
            <a:lvl4pPr marL="1600200" indent="-228600">
              <a:lnSpc>
                <a:spcPct val="100000"/>
              </a:lnSpc>
              <a:buFont typeface="Arial"/>
              <a:buChar char="•"/>
              <a:defRPr sz="1800">
                <a:solidFill>
                  <a:srgbClr val="FFFFFF"/>
                </a:solidFill>
                <a:latin typeface="Arial"/>
                <a:cs typeface="Arial"/>
              </a:defRPr>
            </a:lvl4pPr>
            <a:lvl5pPr marL="2057400" indent="-228600">
              <a:lnSpc>
                <a:spcPct val="100000"/>
              </a:lnSpc>
              <a:buFont typeface="Arial"/>
              <a:buChar char="•"/>
              <a:defRPr sz="18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146961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17" name="Group 16"/>
          <p:cNvGrpSpPr/>
          <p:nvPr userDrawn="1"/>
        </p:nvGrpSpPr>
        <p:grpSpPr>
          <a:xfrm>
            <a:off x="-30788" y="6336171"/>
            <a:ext cx="9228667" cy="528963"/>
            <a:chOff x="-30788" y="4661517"/>
            <a:chExt cx="9228667" cy="528963"/>
          </a:xfrm>
        </p:grpSpPr>
        <p:sp>
          <p:nvSpPr>
            <p:cNvPr id="18" name="Rectangle 17"/>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0" name="Picture 19"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UNIVERSITY–PURDUE UNIVERSITY INDIANAPOLIS</a:t>
              </a:r>
              <a:endParaRPr lang="en-US" sz="900" dirty="0">
                <a:solidFill>
                  <a:srgbClr val="FFFFFF"/>
                </a:solidFill>
              </a:endParaRPr>
            </a:p>
          </p:txBody>
        </p:sp>
      </p:grpSp>
    </p:spTree>
    <p:extLst>
      <p:ext uri="{BB962C8B-B14F-4D97-AF65-F5344CB8AC3E}">
        <p14:creationId xmlns:p14="http://schemas.microsoft.com/office/powerpoint/2010/main" val="3417298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0788" y="6336171"/>
            <a:ext cx="9228667" cy="528963"/>
            <a:chOff x="-30788" y="4661517"/>
            <a:chExt cx="9228667" cy="528963"/>
          </a:xfrm>
        </p:grpSpPr>
        <p:sp>
          <p:nvSpPr>
            <p:cNvPr id="17" name="Rectangle 16"/>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0" name="TextBox 19"/>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UNIVERSITY–PURDUE UNIVERSITY INDIANAPOLIS</a:t>
              </a:r>
              <a:endParaRPr lang="en-US" sz="900" dirty="0">
                <a:solidFill>
                  <a:srgbClr val="FFFFFF"/>
                </a:solidFill>
              </a:endParaRPr>
            </a:p>
          </p:txBody>
        </p:sp>
      </p:grpSp>
    </p:spTree>
    <p:extLst>
      <p:ext uri="{BB962C8B-B14F-4D97-AF65-F5344CB8AC3E}">
        <p14:creationId xmlns:p14="http://schemas.microsoft.com/office/powerpoint/2010/main" val="18353049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3" y="907197"/>
            <a:ext cx="7859185"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smtClean="0"/>
              <a:t>Click to edit Master text styles</a:t>
            </a:r>
          </a:p>
        </p:txBody>
      </p:sp>
      <p:sp>
        <p:nvSpPr>
          <p:cNvPr id="10" name="Rectangle 9"/>
          <p:cNvSpPr/>
          <p:nvPr userDrawn="1"/>
        </p:nvSpPr>
        <p:spPr>
          <a:xfrm>
            <a:off x="-15847" y="90719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7" name="Group 26"/>
          <p:cNvGrpSpPr/>
          <p:nvPr userDrawn="1"/>
        </p:nvGrpSpPr>
        <p:grpSpPr>
          <a:xfrm>
            <a:off x="635303" y="5794349"/>
            <a:ext cx="2551242" cy="1077919"/>
            <a:chOff x="635303" y="4070963"/>
            <a:chExt cx="2551242" cy="1077919"/>
          </a:xfrm>
        </p:grpSpPr>
        <p:sp>
          <p:nvSpPr>
            <p:cNvPr id="28" name="Rectangle 27"/>
            <p:cNvSpPr/>
            <p:nvPr userDrawn="1"/>
          </p:nvSpPr>
          <p:spPr>
            <a:xfrm>
              <a:off x="635303" y="4070963"/>
              <a:ext cx="533859" cy="1077919"/>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9" name="Picture 2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227" y="4189193"/>
              <a:ext cx="356010" cy="451859"/>
            </a:xfrm>
            <a:prstGeom prst="rect">
              <a:avLst/>
            </a:prstGeom>
          </p:spPr>
        </p:pic>
        <p:pic>
          <p:nvPicPr>
            <p:cNvPr id="30" name="Picture 29" descr="iupui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6234" y="4176250"/>
              <a:ext cx="1810311" cy="687125"/>
            </a:xfrm>
            <a:prstGeom prst="rect">
              <a:avLst/>
            </a:prstGeom>
          </p:spPr>
        </p:pic>
      </p:grpSp>
    </p:spTree>
    <p:extLst>
      <p:ext uri="{BB962C8B-B14F-4D97-AF65-F5344CB8AC3E}">
        <p14:creationId xmlns:p14="http://schemas.microsoft.com/office/powerpoint/2010/main" val="209639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404041"/>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5573059" y="0"/>
            <a:ext cx="3570941" cy="6858000"/>
          </a:xfrm>
        </p:spPr>
        <p:txBody>
          <a:bodyPr/>
          <a:lstStyle/>
          <a:p>
            <a:r>
              <a:rPr lang="en-US" smtClean="0"/>
              <a:t>Click icon to add picture</a:t>
            </a:r>
            <a:endParaRPr lang="en-US"/>
          </a:p>
        </p:txBody>
      </p:sp>
      <p:sp>
        <p:nvSpPr>
          <p:cNvPr id="17" name="Rectangle 16"/>
          <p:cNvSpPr/>
          <p:nvPr userDrawn="1"/>
        </p:nvSpPr>
        <p:spPr>
          <a:xfrm>
            <a:off x="0"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ENGAGING text</a:t>
            </a:r>
            <a:endParaRPr lang="en-US" dirty="0"/>
          </a:p>
        </p:txBody>
      </p:sp>
      <p:sp>
        <p:nvSpPr>
          <p:cNvPr id="3" name="Content Placeholder 2"/>
          <p:cNvSpPr>
            <a:spLocks noGrp="1"/>
          </p:cNvSpPr>
          <p:nvPr>
            <p:ph idx="1"/>
          </p:nvPr>
        </p:nvSpPr>
        <p:spPr>
          <a:xfrm>
            <a:off x="1277796" y="1566334"/>
            <a:ext cx="7409003" cy="4275666"/>
          </a:xfrm>
        </p:spPr>
        <p:txBody>
          <a:bodyPr/>
          <a:lstStyle>
            <a:lvl1pPr>
              <a:defRPr b="0" i="0">
                <a:solidFill>
                  <a:schemeClr val="tx1"/>
                </a:solidFill>
                <a:latin typeface="BentonSans Book"/>
                <a:cs typeface="BentonSans Book"/>
              </a:defRPr>
            </a:lvl1pPr>
            <a:lvl2pPr>
              <a:defRPr b="0" i="0">
                <a:solidFill>
                  <a:schemeClr val="tx1"/>
                </a:solidFill>
                <a:latin typeface="BentonSans Book"/>
                <a:cs typeface="BentonSans Book"/>
              </a:defRPr>
            </a:lvl2pPr>
            <a:lvl3pPr>
              <a:defRPr b="0" i="0">
                <a:solidFill>
                  <a:schemeClr val="tx1"/>
                </a:solidFill>
                <a:latin typeface="BentonSans Book"/>
                <a:cs typeface="BentonSans Book"/>
              </a:defRPr>
            </a:lvl3pPr>
            <a:lvl4pPr>
              <a:defRPr b="0" i="0">
                <a:solidFill>
                  <a:schemeClr val="tx1"/>
                </a:solidFill>
                <a:latin typeface="BentonSans Book"/>
                <a:cs typeface="BentonSans Book"/>
              </a:defRPr>
            </a:lvl4pPr>
            <a:lvl5pPr>
              <a:defRPr b="0" i="0">
                <a:solidFill>
                  <a:schemeClr val="tx1"/>
                </a:solidFill>
                <a:latin typeface="BentonSans Book"/>
                <a:cs typeface="BentonSans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693168" y="6297083"/>
            <a:ext cx="4080934" cy="365125"/>
          </a:xfrm>
          <a:prstGeom prst="rect">
            <a:avLst/>
          </a:prstGeom>
        </p:spPr>
        <p:txBody>
          <a:bodyPr/>
          <a:lstStyle/>
          <a:p>
            <a:r>
              <a:rPr lang="en-US" smtClean="0">
                <a:solidFill>
                  <a:prstClr val="black"/>
                </a:solidFill>
              </a:rPr>
              <a:t>INDIANA UNIVERSITY–PURDUE UNIVERSITY INDIANAPOLIS</a:t>
            </a:r>
            <a:endParaRPr lang="en-US" dirty="0">
              <a:solidFill>
                <a:prstClr val="black"/>
              </a:solidFill>
            </a:endParaRPr>
          </a:p>
        </p:txBody>
      </p:sp>
      <p:sp>
        <p:nvSpPr>
          <p:cNvPr id="6" name="Slide Number Placeholder 5"/>
          <p:cNvSpPr>
            <a:spLocks noGrp="1"/>
          </p:cNvSpPr>
          <p:nvPr>
            <p:ph type="sldNum" sz="quarter" idx="12"/>
          </p:nvPr>
        </p:nvSpPr>
        <p:spPr>
          <a:xfrm>
            <a:off x="7868138" y="6297083"/>
            <a:ext cx="818662" cy="365125"/>
          </a:xfrm>
          <a:prstGeom prst="rect">
            <a:avLst/>
          </a:prstGeom>
        </p:spPr>
        <p:txBody>
          <a:bodyPr/>
          <a:lstStyle/>
          <a:p>
            <a:fld id="{A2CEE53A-19EC-654D-82C1-D215F6FEFF18}"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7372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23737"/>
              <a:ext cx="3613600" cy="230832"/>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solidFill>
                    <a:srgbClr val="FFFFFF"/>
                  </a:solidFill>
                </a:rPr>
                <a:t>INDIANA UNIVERSITY–PURDUE UNIVERSITY INDIANAPOLIS</a:t>
              </a:r>
            </a:p>
          </p:txBody>
        </p:sp>
      </p:grpSp>
      <p:sp>
        <p:nvSpPr>
          <p:cNvPr id="28" name="Title 1"/>
          <p:cNvSpPr>
            <a:spLocks noGrp="1"/>
          </p:cNvSpPr>
          <p:nvPr>
            <p:ph type="ctrTitle" hasCustomPrompt="1"/>
          </p:nvPr>
        </p:nvSpPr>
        <p:spPr>
          <a:xfrm>
            <a:off x="530027" y="1012095"/>
            <a:ext cx="8004391" cy="638906"/>
          </a:xfrm>
        </p:spPr>
        <p:txBody>
          <a:bodyPr>
            <a:normAutofit/>
          </a:bodyPr>
          <a:lstStyle>
            <a:lvl1pPr>
              <a:defRPr sz="3200" b="1" i="0" cap="none" spc="0">
                <a:solidFill>
                  <a:schemeClr val="bg1"/>
                </a:solidFill>
                <a:latin typeface="Arial"/>
                <a:cs typeface="Arial"/>
              </a:defRPr>
            </a:lvl1pPr>
          </a:lstStyle>
          <a:p>
            <a:r>
              <a:rPr lang="en-US" dirty="0" smtClean="0"/>
              <a:t>Click to edit master title style</a:t>
            </a:r>
            <a:endParaRPr lang="en-US" dirty="0"/>
          </a:p>
        </p:txBody>
      </p:sp>
      <p:sp>
        <p:nvSpPr>
          <p:cNvPr id="29" name="Rectangle 28"/>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FFFFFF"/>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sp>
        <p:nvSpPr>
          <p:cNvPr id="32"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smtClean="0"/>
              <a:t>SECTION TITLE OR SUBTITLE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564910" y="0"/>
            <a:ext cx="3570941" cy="6858000"/>
          </a:xfrm>
        </p:spPr>
        <p:txBody>
          <a:bodyPr/>
          <a:lstStyle/>
          <a:p>
            <a:r>
              <a:rPr lang="en-US" smtClean="0"/>
              <a:t>Click icon to add picture</a:t>
            </a:r>
            <a:endParaRPr lang="en-US" dirty="0"/>
          </a:p>
        </p:txBody>
      </p:sp>
      <p:sp>
        <p:nvSpPr>
          <p:cNvPr id="13" name="Rectangle 12"/>
          <p:cNvSpPr/>
          <p:nvPr userDrawn="1"/>
        </p:nvSpPr>
        <p:spPr>
          <a:xfrm>
            <a:off x="-15847"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
        <p:nvSpPr>
          <p:cNvPr id="19"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FFFFFF"/>
                </a:solidFill>
                <a:latin typeface="Arial"/>
                <a:cs typeface="Arial"/>
              </a:defRPr>
            </a:lvl1pPr>
          </a:lstStyle>
          <a:p>
            <a:r>
              <a:rPr lang="en-US" dirty="0" smtClean="0"/>
              <a:t>Click to edit master title style</a:t>
            </a:r>
            <a:endParaRPr lang="en-US" dirty="0"/>
          </a:p>
        </p:txBody>
      </p:sp>
      <p:sp>
        <p:nvSpPr>
          <p:cNvPr id="20"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FFFFFF"/>
                </a:solidFill>
                <a:latin typeface="Arial"/>
                <a:cs typeface="Arial"/>
              </a:defRPr>
            </a:lvl1pPr>
            <a:lvl2pPr marL="742950" indent="-285750">
              <a:lnSpc>
                <a:spcPct val="100000"/>
              </a:lnSpc>
              <a:buFont typeface="Arial"/>
              <a:buChar char="•"/>
              <a:defRPr sz="1800">
                <a:solidFill>
                  <a:srgbClr val="FFFFFF"/>
                </a:solidFill>
                <a:latin typeface="Arial"/>
                <a:cs typeface="Arial"/>
              </a:defRPr>
            </a:lvl2pPr>
            <a:lvl3pPr marL="1143000" indent="-228600">
              <a:lnSpc>
                <a:spcPct val="100000"/>
              </a:lnSpc>
              <a:buFont typeface="Arial"/>
              <a:buChar char="•"/>
              <a:defRPr sz="1800">
                <a:solidFill>
                  <a:srgbClr val="FFFFFF"/>
                </a:solidFill>
                <a:latin typeface="Arial"/>
                <a:cs typeface="Arial"/>
              </a:defRPr>
            </a:lvl3pPr>
            <a:lvl4pPr marL="1600200" indent="-228600">
              <a:lnSpc>
                <a:spcPct val="100000"/>
              </a:lnSpc>
              <a:buFont typeface="Arial"/>
              <a:buChar char="•"/>
              <a:defRPr sz="1800">
                <a:solidFill>
                  <a:srgbClr val="FFFFFF"/>
                </a:solidFill>
                <a:latin typeface="Arial"/>
                <a:cs typeface="Arial"/>
              </a:defRPr>
            </a:lvl4pPr>
            <a:lvl5pPr marL="2057400" indent="-228600">
              <a:lnSpc>
                <a:spcPct val="100000"/>
              </a:lnSpc>
              <a:buFont typeface="Arial"/>
              <a:buChar char="•"/>
              <a:defRPr sz="18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3360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17" name="Group 16"/>
          <p:cNvGrpSpPr/>
          <p:nvPr userDrawn="1"/>
        </p:nvGrpSpPr>
        <p:grpSpPr>
          <a:xfrm>
            <a:off x="-30788" y="6336171"/>
            <a:ext cx="9228667" cy="528963"/>
            <a:chOff x="-30788" y="4661517"/>
            <a:chExt cx="9228667" cy="528963"/>
          </a:xfrm>
        </p:grpSpPr>
        <p:sp>
          <p:nvSpPr>
            <p:cNvPr id="18" name="Rectangle 17"/>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UNIVERSITY–PURDUE UNIVERSITY</a:t>
              </a:r>
              <a:r>
                <a:rPr lang="en-US" sz="900" baseline="0" dirty="0" smtClean="0">
                  <a:solidFill>
                    <a:srgbClr val="FFFFFF"/>
                  </a:solidFill>
                </a:rPr>
                <a:t> INDIANAPOLIS</a:t>
              </a:r>
              <a:endParaRPr lang="en-US" sz="900" dirty="0">
                <a:solidFill>
                  <a:srgbClr val="FFFFFF"/>
                </a:solidFill>
              </a:endParaRPr>
            </a:p>
          </p:txBody>
        </p:sp>
      </p:grpSp>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0788" y="6336171"/>
            <a:ext cx="9228667" cy="528963"/>
            <a:chOff x="-30788" y="4661517"/>
            <a:chExt cx="9228667" cy="528963"/>
          </a:xfrm>
        </p:grpSpPr>
        <p:sp>
          <p:nvSpPr>
            <p:cNvPr id="17" name="Rectangle 16"/>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0" name="TextBox 19"/>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UNIVERSITY–PURDUE UNIVERSITY</a:t>
              </a:r>
              <a:r>
                <a:rPr lang="en-US" sz="900" baseline="0" dirty="0" smtClean="0">
                  <a:solidFill>
                    <a:srgbClr val="FFFFFF"/>
                  </a:solidFill>
                </a:rPr>
                <a:t> INDIANAPOLIS</a:t>
              </a:r>
              <a:endParaRPr lang="en-US" sz="900" dirty="0">
                <a:solidFill>
                  <a:srgbClr val="FFFFFF"/>
                </a:solidFill>
              </a:endParaRPr>
            </a:p>
          </p:txBody>
        </p:sp>
      </p:grpSp>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3" y="907197"/>
            <a:ext cx="7859185"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smtClean="0"/>
              <a:t>Click to edit Master text styles</a:t>
            </a:r>
          </a:p>
        </p:txBody>
      </p:sp>
      <p:sp>
        <p:nvSpPr>
          <p:cNvPr id="10" name="Rectangle 9"/>
          <p:cNvSpPr/>
          <p:nvPr userDrawn="1"/>
        </p:nvSpPr>
        <p:spPr>
          <a:xfrm>
            <a:off x="-15847" y="90719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userDrawn="1"/>
        </p:nvGrpSpPr>
        <p:grpSpPr>
          <a:xfrm>
            <a:off x="635303" y="5794349"/>
            <a:ext cx="2551242" cy="1077919"/>
            <a:chOff x="635303" y="4070963"/>
            <a:chExt cx="2551242" cy="1077919"/>
          </a:xfrm>
        </p:grpSpPr>
        <p:sp>
          <p:nvSpPr>
            <p:cNvPr id="28" name="Rectangle 27"/>
            <p:cNvSpPr/>
            <p:nvPr userDrawn="1"/>
          </p:nvSpPr>
          <p:spPr>
            <a:xfrm>
              <a:off x="635303" y="4070963"/>
              <a:ext cx="533859" cy="1077919"/>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227" y="4189193"/>
              <a:ext cx="356010" cy="451859"/>
            </a:xfrm>
            <a:prstGeom prst="rect">
              <a:avLst/>
            </a:prstGeom>
          </p:spPr>
        </p:pic>
        <p:pic>
          <p:nvPicPr>
            <p:cNvPr id="30" name="Picture 29" descr="iupui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6234" y="4176250"/>
              <a:ext cx="1810311" cy="687125"/>
            </a:xfrm>
            <a:prstGeom prst="rect">
              <a:avLst/>
            </a:prstGeom>
          </p:spPr>
        </p:pic>
      </p:grpSp>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846139"/>
            <a:ext cx="680248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61892" y="2119918"/>
            <a:ext cx="6802482" cy="42870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 id="2147493479" r:id="rId10"/>
  </p:sldLayoutIdLst>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846139"/>
            <a:ext cx="680248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61892" y="2119918"/>
            <a:ext cx="6802482" cy="42870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69299603"/>
      </p:ext>
    </p:extLst>
  </p:cSld>
  <p:clrMap bg1="lt1" tx1="dk1" bg2="lt2" tx2="dk2" accent1="accent1" accent2="accent2" accent3="accent3" accent4="accent4" accent5="accent5" accent6="accent6" hlink="hlink" folHlink="folHlink"/>
  <p:sldLayoutIdLst>
    <p:sldLayoutId id="2147493481" r:id="rId1"/>
    <p:sldLayoutId id="2147493482" r:id="rId2"/>
    <p:sldLayoutId id="2147493483" r:id="rId3"/>
    <p:sldLayoutId id="2147493484" r:id="rId4"/>
    <p:sldLayoutId id="2147493485" r:id="rId5"/>
    <p:sldLayoutId id="2147493486" r:id="rId6"/>
    <p:sldLayoutId id="2147493487" r:id="rId7"/>
    <p:sldLayoutId id="2147493488" r:id="rId8"/>
    <p:sldLayoutId id="2147493489" r:id="rId9"/>
    <p:sldLayoutId id="2147493490" r:id="rId10"/>
  </p:sldLayoutIdLst>
  <p:hf hdr="0" ftr="0" dt="0"/>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846139"/>
            <a:ext cx="680248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61892" y="2119918"/>
            <a:ext cx="6802482" cy="42870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1848729"/>
      </p:ext>
    </p:extLst>
  </p:cSld>
  <p:clrMap bg1="lt1" tx1="dk1" bg2="lt2" tx2="dk2" accent1="accent1" accent2="accent2" accent3="accent3" accent4="accent4" accent5="accent5" accent6="accent6" hlink="hlink" folHlink="folHlink"/>
  <p:sldLayoutIdLst>
    <p:sldLayoutId id="2147493492" r:id="rId1"/>
    <p:sldLayoutId id="2147493493" r:id="rId2"/>
    <p:sldLayoutId id="2147493494" r:id="rId3"/>
    <p:sldLayoutId id="2147493495" r:id="rId4"/>
    <p:sldLayoutId id="2147493496" r:id="rId5"/>
    <p:sldLayoutId id="2147493497" r:id="rId6"/>
    <p:sldLayoutId id="2147493498" r:id="rId7"/>
    <p:sldLayoutId id="2147493499" r:id="rId8"/>
    <p:sldLayoutId id="2147493500" r:id="rId9"/>
    <p:sldLayoutId id="2147493501" r:id="rId10"/>
  </p:sldLayoutIdLst>
  <p:hf hdr="0" ftr="0" dt="0"/>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846139"/>
            <a:ext cx="680248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61892" y="2119918"/>
            <a:ext cx="6802482" cy="42870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9059197"/>
      </p:ext>
    </p:extLst>
  </p:cSld>
  <p:clrMap bg1="lt1" tx1="dk1" bg2="lt2" tx2="dk2" accent1="accent1" accent2="accent2" accent3="accent3" accent4="accent4" accent5="accent5" accent6="accent6" hlink="hlink" folHlink="folHlink"/>
  <p:sldLayoutIdLst>
    <p:sldLayoutId id="2147493516" r:id="rId1"/>
    <p:sldLayoutId id="2147493517" r:id="rId2"/>
    <p:sldLayoutId id="2147493518" r:id="rId3"/>
    <p:sldLayoutId id="2147493519" r:id="rId4"/>
    <p:sldLayoutId id="2147493520" r:id="rId5"/>
    <p:sldLayoutId id="2147493521" r:id="rId6"/>
    <p:sldLayoutId id="2147493522" r:id="rId7"/>
    <p:sldLayoutId id="2147493523" r:id="rId8"/>
    <p:sldLayoutId id="2147493524" r:id="rId9"/>
    <p:sldLayoutId id="2147493525" r:id="rId10"/>
  </p:sldLayoutIdLst>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hyperlink" Target="https://irds.iupui.edu/data-link/index.html"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694" y="4063013"/>
            <a:ext cx="7942596" cy="1485992"/>
          </a:xfrm>
        </p:spPr>
        <p:txBody>
          <a:bodyPr>
            <a:normAutofit fontScale="90000"/>
          </a:bodyPr>
          <a:lstStyle/>
          <a:p>
            <a:r>
              <a:rPr lang="en-US" sz="3200" dirty="0"/>
              <a:t>Enrollment Management </a:t>
            </a:r>
            <a:r>
              <a:rPr lang="en-US" sz="3200" dirty="0" smtClean="0"/>
              <a:t>Strategic Plan </a:t>
            </a:r>
            <a:br>
              <a:rPr lang="en-US" sz="3200" dirty="0" smtClean="0"/>
            </a:br>
            <a:r>
              <a:rPr lang="en-US" sz="3200" dirty="0" smtClean="0"/>
              <a:t>Key Performance </a:t>
            </a:r>
            <a:r>
              <a:rPr lang="en-US" sz="3200" dirty="0"/>
              <a:t>Indicators: </a:t>
            </a:r>
            <a:r>
              <a:rPr lang="en-US" sz="3200" dirty="0" smtClean="0"/>
              <a:t/>
            </a:r>
            <a:br>
              <a:rPr lang="en-US" sz="3200" dirty="0" smtClean="0"/>
            </a:br>
            <a:r>
              <a:rPr lang="en-US" sz="3200" dirty="0" smtClean="0"/>
              <a:t>Current </a:t>
            </a:r>
            <a:r>
              <a:rPr lang="en-US" sz="3200" dirty="0"/>
              <a:t>Trends and Progress on Indicators </a:t>
            </a:r>
          </a:p>
        </p:txBody>
      </p:sp>
      <p:sp>
        <p:nvSpPr>
          <p:cNvPr id="3" name="Text Placeholder 2"/>
          <p:cNvSpPr>
            <a:spLocks noGrp="1"/>
          </p:cNvSpPr>
          <p:nvPr>
            <p:ph type="body" sz="quarter" idx="10"/>
          </p:nvPr>
        </p:nvSpPr>
        <p:spPr/>
        <p:txBody>
          <a:bodyPr/>
          <a:lstStyle/>
          <a:p>
            <a:pPr lvl="0"/>
            <a:r>
              <a:rPr lang="en-US" dirty="0" smtClean="0"/>
              <a:t>INDIANA UNIVERSITY–</a:t>
            </a:r>
            <a:r>
              <a:rPr lang="en-US" dirty="0"/>
              <a:t>PURDUE UNIVERSITY </a:t>
            </a:r>
            <a:r>
              <a:rPr lang="en-US" dirty="0" smtClean="0"/>
              <a:t>INDIANAPOLIS</a:t>
            </a:r>
            <a:endParaRPr lang="en-US" dirty="0"/>
          </a:p>
        </p:txBody>
      </p:sp>
      <p:sp>
        <p:nvSpPr>
          <p:cNvPr id="4" name="Text Placeholder 3"/>
          <p:cNvSpPr>
            <a:spLocks noGrp="1"/>
          </p:cNvSpPr>
          <p:nvPr>
            <p:ph type="body" sz="quarter" idx="11"/>
          </p:nvPr>
        </p:nvSpPr>
        <p:spPr>
          <a:xfrm>
            <a:off x="530694" y="3151557"/>
            <a:ext cx="7914806" cy="336549"/>
          </a:xfrm>
        </p:spPr>
        <p:txBody>
          <a:bodyPr/>
          <a:lstStyle/>
          <a:p>
            <a:pPr>
              <a:spcAft>
                <a:spcPts val="0"/>
              </a:spcAft>
            </a:pPr>
            <a:r>
              <a:rPr lang="en-US" dirty="0" smtClean="0"/>
              <a:t>Fall 2021</a:t>
            </a:r>
            <a:endParaRPr lang="en-US" dirty="0"/>
          </a:p>
        </p:txBody>
      </p:sp>
    </p:spTree>
    <p:extLst>
      <p:ext uri="{BB962C8B-B14F-4D97-AF65-F5344CB8AC3E}">
        <p14:creationId xmlns:p14="http://schemas.microsoft.com/office/powerpoint/2010/main" val="919017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45" y="73711"/>
            <a:ext cx="6802482" cy="1143000"/>
          </a:xfrm>
        </p:spPr>
        <p:txBody>
          <a:bodyPr/>
          <a:lstStyle/>
          <a:p>
            <a:r>
              <a:rPr lang="en-US" dirty="0" smtClean="0"/>
              <a:t>Heads and Credit Metrics</a:t>
            </a:r>
            <a:endParaRPr lang="en-US" dirty="0"/>
          </a:p>
        </p:txBody>
      </p:sp>
      <p:sp>
        <p:nvSpPr>
          <p:cNvPr id="15" name="Rectangle 14"/>
          <p:cNvSpPr/>
          <p:nvPr/>
        </p:nvSpPr>
        <p:spPr>
          <a:xfrm>
            <a:off x="457200" y="11430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7"/>
          <p:cNvSpPr>
            <a:spLocks noGrp="1"/>
          </p:cNvSpPr>
          <p:nvPr>
            <p:ph type="ftr" sz="quarter" idx="11"/>
          </p:nvPr>
        </p:nvSpPr>
        <p:spPr>
          <a:xfrm>
            <a:off x="222413" y="6324600"/>
            <a:ext cx="3734639" cy="365125"/>
          </a:xfrm>
        </p:spPr>
        <p:txBody>
          <a:bodyPr/>
          <a:lstStyle/>
          <a:p>
            <a:pPr algn="l"/>
            <a:r>
              <a:rPr lang="en-US" sz="1000" dirty="0" smtClean="0"/>
              <a:t>Office of Institutional Research and Decision Support</a:t>
            </a:r>
            <a:endParaRPr lang="en-US" sz="1000" dirty="0"/>
          </a:p>
        </p:txBody>
      </p:sp>
      <p:pic>
        <p:nvPicPr>
          <p:cNvPr id="3" name="Picture 2"/>
          <p:cNvPicPr>
            <a:picLocks noChangeAspect="1"/>
          </p:cNvPicPr>
          <p:nvPr/>
        </p:nvPicPr>
        <p:blipFill>
          <a:blip r:embed="rId2"/>
          <a:stretch>
            <a:fillRect/>
          </a:stretch>
        </p:blipFill>
        <p:spPr>
          <a:xfrm>
            <a:off x="457200" y="1188719"/>
            <a:ext cx="8391236" cy="5017400"/>
          </a:xfrm>
          <a:prstGeom prst="rect">
            <a:avLst/>
          </a:prstGeom>
        </p:spPr>
      </p:pic>
    </p:spTree>
    <p:extLst>
      <p:ext uri="{BB962C8B-B14F-4D97-AF65-F5344CB8AC3E}">
        <p14:creationId xmlns:p14="http://schemas.microsoft.com/office/powerpoint/2010/main" val="1171648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18010"/>
            <a:ext cx="6802482" cy="1143000"/>
          </a:xfrm>
        </p:spPr>
        <p:txBody>
          <a:bodyPr/>
          <a:lstStyle/>
          <a:p>
            <a:r>
              <a:rPr lang="en-US" dirty="0" smtClean="0"/>
              <a:t>Heads and Credit Metrics</a:t>
            </a:r>
            <a:endParaRPr lang="en-US" dirty="0"/>
          </a:p>
        </p:txBody>
      </p:sp>
      <p:sp>
        <p:nvSpPr>
          <p:cNvPr id="15" name="Rectangle 14"/>
          <p:cNvSpPr/>
          <p:nvPr/>
        </p:nvSpPr>
        <p:spPr>
          <a:xfrm>
            <a:off x="457200" y="11430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7"/>
          <p:cNvSpPr>
            <a:spLocks noGrp="1"/>
          </p:cNvSpPr>
          <p:nvPr>
            <p:ph type="ftr" sz="quarter" idx="11"/>
          </p:nvPr>
        </p:nvSpPr>
        <p:spPr>
          <a:xfrm>
            <a:off x="222413" y="6324600"/>
            <a:ext cx="3745333" cy="365125"/>
          </a:xfrm>
        </p:spPr>
        <p:txBody>
          <a:bodyPr/>
          <a:lstStyle/>
          <a:p>
            <a:pPr algn="l"/>
            <a:r>
              <a:rPr lang="en-US" sz="1000" dirty="0" smtClean="0"/>
              <a:t>Office of Institutional Research and Decision Support</a:t>
            </a:r>
            <a:endParaRPr lang="en-US" sz="1000" dirty="0"/>
          </a:p>
        </p:txBody>
      </p:sp>
      <p:pic>
        <p:nvPicPr>
          <p:cNvPr id="3" name="Picture 2"/>
          <p:cNvPicPr>
            <a:picLocks noChangeAspect="1"/>
          </p:cNvPicPr>
          <p:nvPr/>
        </p:nvPicPr>
        <p:blipFill>
          <a:blip r:embed="rId2"/>
          <a:stretch>
            <a:fillRect/>
          </a:stretch>
        </p:blipFill>
        <p:spPr>
          <a:xfrm>
            <a:off x="0" y="1336224"/>
            <a:ext cx="9144000" cy="4238753"/>
          </a:xfrm>
          <a:prstGeom prst="rect">
            <a:avLst/>
          </a:prstGeom>
        </p:spPr>
      </p:pic>
      <p:cxnSp>
        <p:nvCxnSpPr>
          <p:cNvPr id="9" name="Straight Connector 8"/>
          <p:cNvCxnSpPr/>
          <p:nvPr/>
        </p:nvCxnSpPr>
        <p:spPr>
          <a:xfrm>
            <a:off x="1968644" y="2954229"/>
            <a:ext cx="6924675" cy="25905"/>
          </a:xfrm>
          <a:prstGeom prst="line">
            <a:avLst/>
          </a:prstGeom>
          <a:noFill/>
          <a:ln w="6350" cap="flat" cmpd="sng" algn="ctr">
            <a:solidFill>
              <a:sysClr val="windowText" lastClr="000000"/>
            </a:solidFill>
            <a:prstDash val="solid"/>
            <a:miter lim="800000"/>
          </a:ln>
          <a:effectLst/>
        </p:spPr>
      </p:cxnSp>
      <p:sp>
        <p:nvSpPr>
          <p:cNvPr id="4" name="TextBox 3"/>
          <p:cNvSpPr txBox="1"/>
          <p:nvPr/>
        </p:nvSpPr>
        <p:spPr>
          <a:xfrm>
            <a:off x="1968643" y="2170545"/>
            <a:ext cx="1144011" cy="230832"/>
          </a:xfrm>
          <a:prstGeom prst="rect">
            <a:avLst/>
          </a:prstGeom>
          <a:noFill/>
        </p:spPr>
        <p:txBody>
          <a:bodyPr wrap="square" rtlCol="0">
            <a:spAutoFit/>
          </a:bodyPr>
          <a:lstStyle/>
          <a:p>
            <a:r>
              <a:rPr lang="en-US" sz="900" dirty="0" smtClean="0"/>
              <a:t>Total Enrollment</a:t>
            </a:r>
            <a:endParaRPr lang="en-US" sz="900" dirty="0"/>
          </a:p>
        </p:txBody>
      </p:sp>
      <p:sp>
        <p:nvSpPr>
          <p:cNvPr id="8" name="TextBox 7"/>
          <p:cNvSpPr txBox="1"/>
          <p:nvPr/>
        </p:nvSpPr>
        <p:spPr>
          <a:xfrm>
            <a:off x="1968642" y="2789497"/>
            <a:ext cx="1633540" cy="230832"/>
          </a:xfrm>
          <a:prstGeom prst="rect">
            <a:avLst/>
          </a:prstGeom>
          <a:noFill/>
        </p:spPr>
        <p:txBody>
          <a:bodyPr wrap="square" rtlCol="0">
            <a:spAutoFit/>
          </a:bodyPr>
          <a:lstStyle/>
          <a:p>
            <a:r>
              <a:rPr lang="en-US" sz="900" dirty="0" smtClean="0"/>
              <a:t>Undergraduate Enrollment</a:t>
            </a:r>
            <a:endParaRPr lang="en-US" sz="900" dirty="0"/>
          </a:p>
        </p:txBody>
      </p:sp>
      <p:sp>
        <p:nvSpPr>
          <p:cNvPr id="10" name="TextBox 9"/>
          <p:cNvSpPr txBox="1"/>
          <p:nvPr/>
        </p:nvSpPr>
        <p:spPr>
          <a:xfrm>
            <a:off x="1968642" y="4024000"/>
            <a:ext cx="1999104" cy="230832"/>
          </a:xfrm>
          <a:prstGeom prst="rect">
            <a:avLst/>
          </a:prstGeom>
          <a:noFill/>
        </p:spPr>
        <p:txBody>
          <a:bodyPr wrap="square" rtlCol="0">
            <a:spAutoFit/>
          </a:bodyPr>
          <a:lstStyle/>
          <a:p>
            <a:r>
              <a:rPr lang="en-US" sz="900" dirty="0" smtClean="0"/>
              <a:t>Graduate/Professional  Enrollment</a:t>
            </a:r>
            <a:endParaRPr lang="en-US" sz="900" dirty="0"/>
          </a:p>
        </p:txBody>
      </p:sp>
    </p:spTree>
    <p:extLst>
      <p:ext uri="{BB962C8B-B14F-4D97-AF65-F5344CB8AC3E}">
        <p14:creationId xmlns:p14="http://schemas.microsoft.com/office/powerpoint/2010/main" val="2394659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092" y="27992"/>
            <a:ext cx="6802482" cy="1143000"/>
          </a:xfrm>
        </p:spPr>
        <p:txBody>
          <a:bodyPr/>
          <a:lstStyle/>
          <a:p>
            <a:r>
              <a:rPr lang="en-US" dirty="0" smtClean="0"/>
              <a:t>Heads and Credit Metrics</a:t>
            </a:r>
            <a:endParaRPr lang="en-US" dirty="0"/>
          </a:p>
        </p:txBody>
      </p:sp>
      <p:sp>
        <p:nvSpPr>
          <p:cNvPr id="10" name="Rectangle 9"/>
          <p:cNvSpPr/>
          <p:nvPr/>
        </p:nvSpPr>
        <p:spPr>
          <a:xfrm>
            <a:off x="457200" y="11430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3" y="6324600"/>
            <a:ext cx="3579565" cy="365125"/>
          </a:xfrm>
        </p:spPr>
        <p:txBody>
          <a:bodyPr/>
          <a:lstStyle/>
          <a:p>
            <a:pPr algn="l"/>
            <a:r>
              <a:rPr lang="en-US" sz="1000" dirty="0" smtClean="0"/>
              <a:t>Office of Institutional Research and Decision Support</a:t>
            </a:r>
            <a:endParaRPr lang="en-US" sz="1000" dirty="0"/>
          </a:p>
        </p:txBody>
      </p:sp>
      <p:sp>
        <p:nvSpPr>
          <p:cNvPr id="9" name="TextBox 8"/>
          <p:cNvSpPr txBox="1"/>
          <p:nvPr/>
        </p:nvSpPr>
        <p:spPr>
          <a:xfrm>
            <a:off x="691342" y="5410200"/>
            <a:ext cx="5334000" cy="276999"/>
          </a:xfrm>
          <a:prstGeom prst="rect">
            <a:avLst/>
          </a:prstGeom>
          <a:noFill/>
        </p:spPr>
        <p:txBody>
          <a:bodyPr wrap="square" rtlCol="0">
            <a:spAutoFit/>
          </a:bodyPr>
          <a:lstStyle/>
          <a:p>
            <a:r>
              <a:rPr lang="en-US" sz="1200" dirty="0" smtClean="0"/>
              <a:t>* Includes degree seeking and non-degree students</a:t>
            </a:r>
            <a:endParaRPr lang="en-US" sz="1200" dirty="0"/>
          </a:p>
        </p:txBody>
      </p:sp>
      <p:pic>
        <p:nvPicPr>
          <p:cNvPr id="3" name="Picture 2"/>
          <p:cNvPicPr>
            <a:picLocks noChangeAspect="1"/>
          </p:cNvPicPr>
          <p:nvPr/>
        </p:nvPicPr>
        <p:blipFill>
          <a:blip r:embed="rId2"/>
          <a:stretch>
            <a:fillRect/>
          </a:stretch>
        </p:blipFill>
        <p:spPr>
          <a:xfrm>
            <a:off x="0" y="1230986"/>
            <a:ext cx="9037817" cy="4136946"/>
          </a:xfrm>
          <a:prstGeom prst="rect">
            <a:avLst/>
          </a:prstGeom>
        </p:spPr>
      </p:pic>
    </p:spTree>
    <p:extLst>
      <p:ext uri="{BB962C8B-B14F-4D97-AF65-F5344CB8AC3E}">
        <p14:creationId xmlns:p14="http://schemas.microsoft.com/office/powerpoint/2010/main" val="2830856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Heads and Credit Metrics</a:t>
            </a:r>
            <a:endParaRPr lang="en-US" dirty="0"/>
          </a:p>
        </p:txBody>
      </p:sp>
      <p:sp>
        <p:nvSpPr>
          <p:cNvPr id="10" name="Rectangle 9"/>
          <p:cNvSpPr/>
          <p:nvPr/>
        </p:nvSpPr>
        <p:spPr>
          <a:xfrm>
            <a:off x="457200" y="11430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324600"/>
            <a:ext cx="3472618" cy="365125"/>
          </a:xfrm>
        </p:spPr>
        <p:txBody>
          <a:bodyPr/>
          <a:lstStyle/>
          <a:p>
            <a:pPr algn="l"/>
            <a:r>
              <a:rPr lang="en-US" sz="1000" dirty="0" smtClean="0"/>
              <a:t>Office of Institutional Research and Decision Support</a:t>
            </a:r>
            <a:endParaRPr lang="en-US" sz="1000" dirty="0"/>
          </a:p>
        </p:txBody>
      </p:sp>
      <p:sp>
        <p:nvSpPr>
          <p:cNvPr id="6" name="TextBox 5"/>
          <p:cNvSpPr txBox="1"/>
          <p:nvPr/>
        </p:nvSpPr>
        <p:spPr>
          <a:xfrm>
            <a:off x="533400" y="5690783"/>
            <a:ext cx="5334000" cy="276999"/>
          </a:xfrm>
          <a:prstGeom prst="rect">
            <a:avLst/>
          </a:prstGeom>
          <a:noFill/>
        </p:spPr>
        <p:txBody>
          <a:bodyPr wrap="square" rtlCol="0">
            <a:spAutoFit/>
          </a:bodyPr>
          <a:lstStyle/>
          <a:p>
            <a:r>
              <a:rPr lang="en-US" sz="1200" dirty="0" smtClean="0"/>
              <a:t>* Includes degree seeking and non-degree students</a:t>
            </a:r>
            <a:endParaRPr lang="en-US" sz="1200" dirty="0"/>
          </a:p>
        </p:txBody>
      </p:sp>
      <p:pic>
        <p:nvPicPr>
          <p:cNvPr id="3" name="Picture 2"/>
          <p:cNvPicPr>
            <a:picLocks noChangeAspect="1"/>
          </p:cNvPicPr>
          <p:nvPr/>
        </p:nvPicPr>
        <p:blipFill>
          <a:blip r:embed="rId2"/>
          <a:stretch>
            <a:fillRect/>
          </a:stretch>
        </p:blipFill>
        <p:spPr>
          <a:xfrm>
            <a:off x="-1" y="1246443"/>
            <a:ext cx="9144001" cy="4365114"/>
          </a:xfrm>
          <a:prstGeom prst="rect">
            <a:avLst/>
          </a:prstGeom>
        </p:spPr>
      </p:pic>
    </p:spTree>
    <p:extLst>
      <p:ext uri="{BB962C8B-B14F-4D97-AF65-F5344CB8AC3E}">
        <p14:creationId xmlns:p14="http://schemas.microsoft.com/office/powerpoint/2010/main" val="2884688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Heads and Credit Metrics</a:t>
            </a:r>
            <a:endParaRPr lang="en-US" dirty="0"/>
          </a:p>
        </p:txBody>
      </p:sp>
      <p:sp>
        <p:nvSpPr>
          <p:cNvPr id="10" name="Rectangle 9"/>
          <p:cNvSpPr/>
          <p:nvPr/>
        </p:nvSpPr>
        <p:spPr>
          <a:xfrm>
            <a:off x="457200" y="11430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324600"/>
            <a:ext cx="3756028" cy="365125"/>
          </a:xfrm>
        </p:spPr>
        <p:txBody>
          <a:bodyPr/>
          <a:lstStyle/>
          <a:p>
            <a:pPr algn="l"/>
            <a:r>
              <a:rPr lang="en-US" sz="1000" dirty="0" smtClean="0"/>
              <a:t>Office of Institutional Research and Decision Support</a:t>
            </a:r>
            <a:endParaRPr lang="en-US" sz="1000" dirty="0"/>
          </a:p>
        </p:txBody>
      </p:sp>
      <p:sp>
        <p:nvSpPr>
          <p:cNvPr id="8" name="TextBox 7"/>
          <p:cNvSpPr txBox="1"/>
          <p:nvPr/>
        </p:nvSpPr>
        <p:spPr>
          <a:xfrm>
            <a:off x="685800" y="5486400"/>
            <a:ext cx="5334000" cy="276999"/>
          </a:xfrm>
          <a:prstGeom prst="rect">
            <a:avLst/>
          </a:prstGeom>
          <a:noFill/>
        </p:spPr>
        <p:txBody>
          <a:bodyPr wrap="square" rtlCol="0">
            <a:spAutoFit/>
          </a:bodyPr>
          <a:lstStyle/>
          <a:p>
            <a:r>
              <a:rPr lang="en-US" sz="1200" dirty="0" smtClean="0"/>
              <a:t>* Includes degree seeking and non-degree students</a:t>
            </a:r>
            <a:endParaRPr lang="en-US" sz="1200" dirty="0"/>
          </a:p>
        </p:txBody>
      </p:sp>
      <p:pic>
        <p:nvPicPr>
          <p:cNvPr id="3" name="Picture 2"/>
          <p:cNvPicPr>
            <a:picLocks noChangeAspect="1"/>
          </p:cNvPicPr>
          <p:nvPr/>
        </p:nvPicPr>
        <p:blipFill>
          <a:blip r:embed="rId2"/>
          <a:stretch>
            <a:fillRect/>
          </a:stretch>
        </p:blipFill>
        <p:spPr>
          <a:xfrm>
            <a:off x="383685" y="1789034"/>
            <a:ext cx="8376630" cy="3279932"/>
          </a:xfrm>
          <a:prstGeom prst="rect">
            <a:avLst/>
          </a:prstGeom>
        </p:spPr>
      </p:pic>
    </p:spTree>
    <p:extLst>
      <p:ext uri="{BB962C8B-B14F-4D97-AF65-F5344CB8AC3E}">
        <p14:creationId xmlns:p14="http://schemas.microsoft.com/office/powerpoint/2010/main" val="2090528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Total Enrollment Metrics</a:t>
            </a:r>
            <a:r>
              <a:rPr lang="en-US" dirty="0"/>
              <a:t/>
            </a:r>
            <a:br>
              <a:rPr lang="en-US" dirty="0"/>
            </a:br>
            <a:r>
              <a:rPr lang="en-US" sz="3600" dirty="0" smtClean="0"/>
              <a:t>By Ethnic Diversity</a:t>
            </a:r>
            <a:endParaRPr lang="en-US" sz="36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ooter Placeholder 7"/>
          <p:cNvSpPr>
            <a:spLocks noGrp="1"/>
          </p:cNvSpPr>
          <p:nvPr>
            <p:ph type="ftr" sz="quarter" idx="11"/>
          </p:nvPr>
        </p:nvSpPr>
        <p:spPr>
          <a:xfrm>
            <a:off x="222413" y="6324600"/>
            <a:ext cx="3558175" cy="365125"/>
          </a:xfrm>
        </p:spPr>
        <p:txBody>
          <a:bodyPr/>
          <a:lstStyle/>
          <a:p>
            <a:r>
              <a:rPr lang="en-US" sz="1000" dirty="0"/>
              <a:t>Office of Institutional Research and Decision Support</a:t>
            </a:r>
          </a:p>
        </p:txBody>
      </p:sp>
      <p:sp>
        <p:nvSpPr>
          <p:cNvPr id="3" name="TextBox 2"/>
          <p:cNvSpPr txBox="1"/>
          <p:nvPr/>
        </p:nvSpPr>
        <p:spPr>
          <a:xfrm>
            <a:off x="609600" y="5734131"/>
            <a:ext cx="8305800" cy="461665"/>
          </a:xfrm>
          <a:prstGeom prst="rect">
            <a:avLst/>
          </a:prstGeom>
          <a:noFill/>
        </p:spPr>
        <p:txBody>
          <a:bodyPr wrap="square" rtlCol="0">
            <a:spAutoFit/>
          </a:bodyPr>
          <a:lstStyle/>
          <a:p>
            <a:r>
              <a:rPr lang="en-US" sz="1200" dirty="0">
                <a:solidFill>
                  <a:srgbClr val="000000"/>
                </a:solidFill>
              </a:rPr>
              <a:t>Includes </a:t>
            </a:r>
            <a:r>
              <a:rPr lang="en-US" sz="1200" dirty="0" smtClean="0">
                <a:solidFill>
                  <a:srgbClr val="000000"/>
                </a:solidFill>
              </a:rPr>
              <a:t>U.S.  Students of Color </a:t>
            </a:r>
            <a:r>
              <a:rPr lang="en-US" sz="1200" dirty="0">
                <a:solidFill>
                  <a:srgbClr val="000000"/>
                </a:solidFill>
              </a:rPr>
              <a:t>categories: African American, American </a:t>
            </a:r>
            <a:r>
              <a:rPr lang="en-US" sz="1200" dirty="0" smtClean="0">
                <a:solidFill>
                  <a:srgbClr val="000000"/>
                </a:solidFill>
              </a:rPr>
              <a:t>Indian, </a:t>
            </a:r>
            <a:r>
              <a:rPr lang="en-US" sz="1200" dirty="0">
                <a:solidFill>
                  <a:srgbClr val="000000"/>
                </a:solidFill>
              </a:rPr>
              <a:t>Asian, </a:t>
            </a:r>
            <a:r>
              <a:rPr lang="en-US" sz="1200" dirty="0" smtClean="0">
                <a:solidFill>
                  <a:srgbClr val="000000"/>
                </a:solidFill>
              </a:rPr>
              <a:t>Hispanic/</a:t>
            </a:r>
            <a:r>
              <a:rPr lang="en-US" sz="1200" dirty="0" err="1" smtClean="0">
                <a:solidFill>
                  <a:srgbClr val="000000"/>
                </a:solidFill>
              </a:rPr>
              <a:t>Latinx</a:t>
            </a:r>
            <a:r>
              <a:rPr lang="en-US" sz="1200" dirty="0" smtClean="0">
                <a:solidFill>
                  <a:srgbClr val="000000"/>
                </a:solidFill>
              </a:rPr>
              <a:t>, </a:t>
            </a:r>
            <a:r>
              <a:rPr lang="en-US" sz="1200" dirty="0">
                <a:solidFill>
                  <a:srgbClr val="000000"/>
                </a:solidFill>
              </a:rPr>
              <a:t>Pacific </a:t>
            </a:r>
            <a:r>
              <a:rPr lang="en-US" sz="1200" dirty="0" smtClean="0">
                <a:solidFill>
                  <a:srgbClr val="000000"/>
                </a:solidFill>
              </a:rPr>
              <a:t>Islander</a:t>
            </a:r>
            <a:r>
              <a:rPr lang="en-US" sz="1200" dirty="0">
                <a:solidFill>
                  <a:srgbClr val="000000"/>
                </a:solidFill>
              </a:rPr>
              <a:t>, Two or </a:t>
            </a:r>
            <a:r>
              <a:rPr lang="en-US" sz="1200" dirty="0" smtClean="0">
                <a:solidFill>
                  <a:srgbClr val="000000"/>
                </a:solidFill>
              </a:rPr>
              <a:t>More Races. International students are excluded. </a:t>
            </a:r>
            <a:endParaRPr lang="en-US" sz="1200" dirty="0">
              <a:solidFill>
                <a:srgbClr val="000000"/>
              </a:solidFill>
            </a:endParaRPr>
          </a:p>
        </p:txBody>
      </p:sp>
      <p:pic>
        <p:nvPicPr>
          <p:cNvPr id="4" name="Picture 3"/>
          <p:cNvPicPr>
            <a:picLocks noChangeAspect="1"/>
          </p:cNvPicPr>
          <p:nvPr/>
        </p:nvPicPr>
        <p:blipFill>
          <a:blip r:embed="rId2"/>
          <a:stretch>
            <a:fillRect/>
          </a:stretch>
        </p:blipFill>
        <p:spPr>
          <a:xfrm>
            <a:off x="411119" y="1529931"/>
            <a:ext cx="8321761" cy="3798137"/>
          </a:xfrm>
          <a:prstGeom prst="rect">
            <a:avLst/>
          </a:prstGeom>
        </p:spPr>
      </p:pic>
    </p:spTree>
    <p:extLst>
      <p:ext uri="{BB962C8B-B14F-4D97-AF65-F5344CB8AC3E}">
        <p14:creationId xmlns:p14="http://schemas.microsoft.com/office/powerpoint/2010/main" val="1335409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1450" y="133242"/>
            <a:ext cx="6172200" cy="857250"/>
          </a:xfrm>
        </p:spPr>
        <p:txBody>
          <a:bodyPr>
            <a:normAutofit fontScale="90000"/>
          </a:bodyPr>
          <a:lstStyle/>
          <a:p>
            <a:r>
              <a:rPr lang="en-US" dirty="0" smtClean="0"/>
              <a:t>Total Enrollment Metrics</a:t>
            </a:r>
            <a:r>
              <a:rPr lang="en-US" dirty="0"/>
              <a:t/>
            </a:r>
            <a:br>
              <a:rPr lang="en-US" dirty="0"/>
            </a:br>
            <a:r>
              <a:rPr lang="en-US" sz="2700" dirty="0"/>
              <a:t>By Ethnic Diversity</a:t>
            </a:r>
          </a:p>
        </p:txBody>
      </p:sp>
      <p:sp>
        <p:nvSpPr>
          <p:cNvPr id="11" name="Footer Placeholder 7"/>
          <p:cNvSpPr>
            <a:spLocks noGrp="1"/>
          </p:cNvSpPr>
          <p:nvPr>
            <p:ph type="ftr" sz="quarter" idx="4294967295"/>
          </p:nvPr>
        </p:nvSpPr>
        <p:spPr>
          <a:xfrm>
            <a:off x="6343650" y="6044748"/>
            <a:ext cx="2668588" cy="274638"/>
          </a:xfrm>
          <a:prstGeom prst="rect">
            <a:avLst/>
          </a:prstGeom>
        </p:spPr>
        <p:txBody>
          <a:bodyPr/>
          <a:lstStyle/>
          <a:p>
            <a:r>
              <a:rPr lang="en-US" sz="750" dirty="0"/>
              <a:t>Office of Institutional Research and Decision Support</a:t>
            </a:r>
          </a:p>
        </p:txBody>
      </p:sp>
      <p:sp>
        <p:nvSpPr>
          <p:cNvPr id="8" name="Rectangle 7"/>
          <p:cNvSpPr/>
          <p:nvPr/>
        </p:nvSpPr>
        <p:spPr>
          <a:xfrm>
            <a:off x="281611" y="1017730"/>
            <a:ext cx="8159003"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3" name="TextBox 2"/>
          <p:cNvSpPr txBox="1"/>
          <p:nvPr/>
        </p:nvSpPr>
        <p:spPr>
          <a:xfrm>
            <a:off x="483577" y="5478224"/>
            <a:ext cx="6229350" cy="230832"/>
          </a:xfrm>
          <a:prstGeom prst="rect">
            <a:avLst/>
          </a:prstGeom>
          <a:noFill/>
        </p:spPr>
        <p:txBody>
          <a:bodyPr wrap="square" rtlCol="0">
            <a:spAutoFit/>
          </a:bodyPr>
          <a:lstStyle/>
          <a:p>
            <a:r>
              <a:rPr lang="en-US" sz="900" dirty="0"/>
              <a:t>Note: In 2010 there was a change it the Ethnicity/Race Definition as applied by the federal government</a:t>
            </a:r>
          </a:p>
        </p:txBody>
      </p:sp>
      <p:pic>
        <p:nvPicPr>
          <p:cNvPr id="4" name="Picture 3"/>
          <p:cNvPicPr>
            <a:picLocks noChangeAspect="1"/>
          </p:cNvPicPr>
          <p:nvPr/>
        </p:nvPicPr>
        <p:blipFill>
          <a:blip r:embed="rId2"/>
          <a:stretch>
            <a:fillRect/>
          </a:stretch>
        </p:blipFill>
        <p:spPr>
          <a:xfrm>
            <a:off x="606208" y="1399141"/>
            <a:ext cx="7931583" cy="3931976"/>
          </a:xfrm>
          <a:prstGeom prst="rect">
            <a:avLst/>
          </a:prstGeom>
        </p:spPr>
      </p:pic>
    </p:spTree>
    <p:extLst>
      <p:ext uri="{BB962C8B-B14F-4D97-AF65-F5344CB8AC3E}">
        <p14:creationId xmlns:p14="http://schemas.microsoft.com/office/powerpoint/2010/main" val="1006822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Entering Student Metrics</a:t>
            </a:r>
            <a:br>
              <a:rPr lang="en-US" dirty="0" smtClean="0"/>
            </a:br>
            <a:r>
              <a:rPr lang="en-US" sz="3600" dirty="0" smtClean="0"/>
              <a:t>Beginner Enrollment</a:t>
            </a:r>
            <a:endParaRPr lang="en-US" sz="3600" dirty="0"/>
          </a:p>
        </p:txBody>
      </p:sp>
      <p:sp>
        <p:nvSpPr>
          <p:cNvPr id="8" name="Rectangle 7"/>
          <p:cNvSpPr/>
          <p:nvPr/>
        </p:nvSpPr>
        <p:spPr>
          <a:xfrm>
            <a:off x="440821"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7"/>
          <p:cNvSpPr>
            <a:spLocks noGrp="1"/>
          </p:cNvSpPr>
          <p:nvPr>
            <p:ph type="ftr" sz="quarter" idx="11"/>
          </p:nvPr>
        </p:nvSpPr>
        <p:spPr>
          <a:xfrm>
            <a:off x="222414" y="6324600"/>
            <a:ext cx="3756028" cy="365125"/>
          </a:xfrm>
        </p:spPr>
        <p:txBody>
          <a:bodyPr/>
          <a:lstStyle/>
          <a:p>
            <a:pPr algn="l"/>
            <a:r>
              <a:rPr lang="en-US" sz="1000" dirty="0" smtClean="0"/>
              <a:t>Office of Institutional Research and Decision Support</a:t>
            </a:r>
            <a:endParaRPr lang="en-US" sz="1000" dirty="0"/>
          </a:p>
        </p:txBody>
      </p:sp>
      <p:pic>
        <p:nvPicPr>
          <p:cNvPr id="3" name="Picture 2"/>
          <p:cNvPicPr>
            <a:picLocks noChangeAspect="1"/>
          </p:cNvPicPr>
          <p:nvPr/>
        </p:nvPicPr>
        <p:blipFill>
          <a:blip r:embed="rId2"/>
          <a:stretch>
            <a:fillRect/>
          </a:stretch>
        </p:blipFill>
        <p:spPr>
          <a:xfrm>
            <a:off x="358942" y="1488995"/>
            <a:ext cx="8327858" cy="4230991"/>
          </a:xfrm>
          <a:prstGeom prst="rect">
            <a:avLst/>
          </a:prstGeom>
        </p:spPr>
      </p:pic>
    </p:spTree>
    <p:extLst>
      <p:ext uri="{BB962C8B-B14F-4D97-AF65-F5344CB8AC3E}">
        <p14:creationId xmlns:p14="http://schemas.microsoft.com/office/powerpoint/2010/main" val="2877563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Entering Student Metrics</a:t>
            </a:r>
            <a:br>
              <a:rPr lang="en-US" dirty="0" smtClean="0"/>
            </a:br>
            <a:r>
              <a:rPr lang="en-US" sz="3600" dirty="0" smtClean="0"/>
              <a:t>Beginner Enrollment</a:t>
            </a:r>
            <a:endParaRPr lang="en-US" sz="3600" dirty="0"/>
          </a:p>
        </p:txBody>
      </p:sp>
      <p:sp>
        <p:nvSpPr>
          <p:cNvPr id="8" name="Rectangle 7"/>
          <p:cNvSpPr/>
          <p:nvPr/>
        </p:nvSpPr>
        <p:spPr>
          <a:xfrm>
            <a:off x="440821"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33400" y="3505200"/>
            <a:ext cx="228600" cy="52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7"/>
          <p:cNvSpPr>
            <a:spLocks noGrp="1"/>
          </p:cNvSpPr>
          <p:nvPr>
            <p:ph type="ftr" sz="quarter" idx="11"/>
          </p:nvPr>
        </p:nvSpPr>
        <p:spPr>
          <a:xfrm>
            <a:off x="222414" y="6324600"/>
            <a:ext cx="3756028" cy="365125"/>
          </a:xfrm>
        </p:spPr>
        <p:txBody>
          <a:bodyPr/>
          <a:lstStyle/>
          <a:p>
            <a:pPr algn="l"/>
            <a:r>
              <a:rPr lang="en-US" sz="1000" dirty="0" smtClean="0"/>
              <a:t>Office of Institutional Research and Decision Support</a:t>
            </a:r>
            <a:endParaRPr lang="en-US" sz="1000" dirty="0"/>
          </a:p>
        </p:txBody>
      </p:sp>
      <p:pic>
        <p:nvPicPr>
          <p:cNvPr id="4" name="Picture 3"/>
          <p:cNvPicPr>
            <a:picLocks noChangeAspect="1"/>
          </p:cNvPicPr>
          <p:nvPr/>
        </p:nvPicPr>
        <p:blipFill>
          <a:blip r:embed="rId2"/>
          <a:stretch>
            <a:fillRect/>
          </a:stretch>
        </p:blipFill>
        <p:spPr>
          <a:xfrm>
            <a:off x="408071" y="1526882"/>
            <a:ext cx="8327858" cy="4171953"/>
          </a:xfrm>
          <a:prstGeom prst="rect">
            <a:avLst/>
          </a:prstGeom>
        </p:spPr>
      </p:pic>
    </p:spTree>
    <p:extLst>
      <p:ext uri="{BB962C8B-B14F-4D97-AF65-F5344CB8AC3E}">
        <p14:creationId xmlns:p14="http://schemas.microsoft.com/office/powerpoint/2010/main" val="1013160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Entering Student Metrics</a:t>
            </a:r>
            <a:br>
              <a:rPr lang="en-US" dirty="0"/>
            </a:br>
            <a:r>
              <a:rPr lang="en-US" sz="3600" dirty="0"/>
              <a:t>Beginner Enrollment</a:t>
            </a:r>
          </a:p>
        </p:txBody>
      </p:sp>
      <p:sp>
        <p:nvSpPr>
          <p:cNvPr id="8" name="Rectangle 7"/>
          <p:cNvSpPr/>
          <p:nvPr/>
        </p:nvSpPr>
        <p:spPr>
          <a:xfrm>
            <a:off x="450079"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7"/>
          <p:cNvSpPr>
            <a:spLocks noGrp="1"/>
          </p:cNvSpPr>
          <p:nvPr>
            <p:ph type="ftr" sz="quarter" idx="11"/>
          </p:nvPr>
        </p:nvSpPr>
        <p:spPr>
          <a:xfrm>
            <a:off x="222414" y="6324600"/>
            <a:ext cx="3568870" cy="365125"/>
          </a:xfrm>
        </p:spPr>
        <p:txBody>
          <a:bodyPr/>
          <a:lstStyle/>
          <a:p>
            <a:pPr algn="l"/>
            <a:r>
              <a:rPr lang="en-US" sz="1000" dirty="0" smtClean="0"/>
              <a:t>Office of Institutional Research and Decision Support</a:t>
            </a:r>
            <a:endParaRPr lang="en-US" sz="1000" dirty="0"/>
          </a:p>
        </p:txBody>
      </p:sp>
      <p:pic>
        <p:nvPicPr>
          <p:cNvPr id="3" name="Picture 2"/>
          <p:cNvPicPr>
            <a:picLocks noChangeAspect="1"/>
          </p:cNvPicPr>
          <p:nvPr/>
        </p:nvPicPr>
        <p:blipFill>
          <a:blip r:embed="rId2"/>
          <a:stretch>
            <a:fillRect/>
          </a:stretch>
        </p:blipFill>
        <p:spPr>
          <a:xfrm>
            <a:off x="408071" y="1526883"/>
            <a:ext cx="8327858" cy="4236608"/>
          </a:xfrm>
          <a:prstGeom prst="rect">
            <a:avLst/>
          </a:prstGeom>
        </p:spPr>
      </p:pic>
    </p:spTree>
    <p:extLst>
      <p:ext uri="{BB962C8B-B14F-4D97-AF65-F5344CB8AC3E}">
        <p14:creationId xmlns:p14="http://schemas.microsoft.com/office/powerpoint/2010/main" val="3947033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Purpose of Presentation </a:t>
            </a:r>
            <a:endParaRPr lang="en-US" dirty="0"/>
          </a:p>
        </p:txBody>
      </p:sp>
      <p:sp>
        <p:nvSpPr>
          <p:cNvPr id="6" name="Text Placeholder 5"/>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lstStyle/>
          <a:p>
            <a:r>
              <a:rPr lang="en-US" smtClean="0"/>
              <a:t>Enrollment Management key performance indicators presented in an effort to measure the quality of IUPUI’s performance and assist in developing performance goals and strategies:</a:t>
            </a:r>
          </a:p>
          <a:p>
            <a:endParaRPr lang="en-US" smtClean="0"/>
          </a:p>
          <a:p>
            <a:pPr lvl="0"/>
            <a:r>
              <a:rPr lang="en-US" smtClean="0"/>
              <a:t>Provide data update on all components of IUPUI’s Enrollment Management Key Performance Indicators: Current Trends and Progress on Indicators  </a:t>
            </a:r>
          </a:p>
          <a:p>
            <a:r>
              <a:rPr lang="en-US" smtClean="0"/>
              <a:t>Determine the conclusions which should be drawn from the data as a basis for subsequent action discussions</a:t>
            </a:r>
          </a:p>
          <a:p>
            <a:endParaRPr lang="en-US" smtClean="0"/>
          </a:p>
          <a:p>
            <a:endParaRPr lang="en-US" dirty="0"/>
          </a:p>
        </p:txBody>
      </p:sp>
    </p:spTree>
    <p:extLst>
      <p:ext uri="{BB962C8B-B14F-4D97-AF65-F5344CB8AC3E}">
        <p14:creationId xmlns:p14="http://schemas.microsoft.com/office/powerpoint/2010/main" val="2348668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Entering Student Metrics</a:t>
            </a:r>
            <a:br>
              <a:rPr lang="en-US" dirty="0"/>
            </a:br>
            <a:r>
              <a:rPr lang="en-US" sz="3600" dirty="0"/>
              <a:t>Beginner Enrollment</a:t>
            </a:r>
          </a:p>
        </p:txBody>
      </p:sp>
      <p:sp>
        <p:nvSpPr>
          <p:cNvPr id="8" name="Rectangle 7"/>
          <p:cNvSpPr/>
          <p:nvPr/>
        </p:nvSpPr>
        <p:spPr>
          <a:xfrm>
            <a:off x="438684"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3" y="6324600"/>
            <a:ext cx="3429839" cy="365125"/>
          </a:xfrm>
        </p:spPr>
        <p:txBody>
          <a:bodyPr/>
          <a:lstStyle/>
          <a:p>
            <a:pPr algn="l"/>
            <a:r>
              <a:rPr lang="en-US" sz="1000" dirty="0" smtClean="0"/>
              <a:t>Office of Institutional Research and Decision Support</a:t>
            </a:r>
            <a:endParaRPr lang="en-US" sz="1000" dirty="0"/>
          </a:p>
        </p:txBody>
      </p:sp>
      <p:pic>
        <p:nvPicPr>
          <p:cNvPr id="3" name="Picture 2"/>
          <p:cNvPicPr>
            <a:picLocks noChangeAspect="1"/>
          </p:cNvPicPr>
          <p:nvPr/>
        </p:nvPicPr>
        <p:blipFill>
          <a:blip r:embed="rId2"/>
          <a:stretch>
            <a:fillRect/>
          </a:stretch>
        </p:blipFill>
        <p:spPr>
          <a:xfrm>
            <a:off x="252609" y="1505519"/>
            <a:ext cx="8638781" cy="4456562"/>
          </a:xfrm>
          <a:prstGeom prst="rect">
            <a:avLst/>
          </a:prstGeom>
        </p:spPr>
      </p:pic>
      <p:sp>
        <p:nvSpPr>
          <p:cNvPr id="4" name="TextBox 3"/>
          <p:cNvSpPr txBox="1"/>
          <p:nvPr/>
        </p:nvSpPr>
        <p:spPr>
          <a:xfrm>
            <a:off x="551876" y="6041044"/>
            <a:ext cx="6966523" cy="246221"/>
          </a:xfrm>
          <a:prstGeom prst="rect">
            <a:avLst/>
          </a:prstGeom>
          <a:noFill/>
        </p:spPr>
        <p:txBody>
          <a:bodyPr wrap="square" rtlCol="0">
            <a:spAutoFit/>
          </a:bodyPr>
          <a:lstStyle/>
          <a:p>
            <a:r>
              <a:rPr lang="en-US" sz="1000" dirty="0" smtClean="0"/>
              <a:t>* In 2020 due to </a:t>
            </a:r>
            <a:r>
              <a:rPr lang="en-US" sz="1000" dirty="0" err="1" smtClean="0"/>
              <a:t>Covid</a:t>
            </a:r>
            <a:r>
              <a:rPr lang="en-US" sz="1000" dirty="0" smtClean="0"/>
              <a:t>, Test Optional was implemented ahead of schedule. Full Test Optional began in 2021 </a:t>
            </a:r>
            <a:endParaRPr lang="en-US" sz="1000" dirty="0"/>
          </a:p>
        </p:txBody>
      </p:sp>
    </p:spTree>
    <p:extLst>
      <p:ext uri="{BB962C8B-B14F-4D97-AF65-F5344CB8AC3E}">
        <p14:creationId xmlns:p14="http://schemas.microsoft.com/office/powerpoint/2010/main" val="425262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Entering Student Metrics</a:t>
            </a:r>
            <a:br>
              <a:rPr lang="en-US" dirty="0"/>
            </a:br>
            <a:r>
              <a:rPr lang="en-US" sz="3600" dirty="0"/>
              <a:t>Beginner Enrollment</a:t>
            </a:r>
          </a:p>
        </p:txBody>
      </p:sp>
      <p:sp>
        <p:nvSpPr>
          <p:cNvPr id="8" name="Rectangle 7"/>
          <p:cNvSpPr/>
          <p:nvPr/>
        </p:nvSpPr>
        <p:spPr>
          <a:xfrm>
            <a:off x="457200"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324600"/>
            <a:ext cx="3403102" cy="365125"/>
          </a:xfrm>
        </p:spPr>
        <p:txBody>
          <a:bodyPr/>
          <a:lstStyle/>
          <a:p>
            <a:pPr algn="l"/>
            <a:r>
              <a:rPr lang="en-US" sz="1000" dirty="0" smtClean="0"/>
              <a:t>Office of Institutional Research and Decision Support</a:t>
            </a:r>
            <a:endParaRPr lang="en-US" sz="1000" dirty="0"/>
          </a:p>
        </p:txBody>
      </p:sp>
      <p:sp>
        <p:nvSpPr>
          <p:cNvPr id="4" name="TextBox 3"/>
          <p:cNvSpPr txBox="1"/>
          <p:nvPr/>
        </p:nvSpPr>
        <p:spPr>
          <a:xfrm>
            <a:off x="222414" y="5767718"/>
            <a:ext cx="7268632" cy="246221"/>
          </a:xfrm>
          <a:prstGeom prst="rect">
            <a:avLst/>
          </a:prstGeom>
          <a:noFill/>
        </p:spPr>
        <p:txBody>
          <a:bodyPr wrap="square" rtlCol="0">
            <a:spAutoFit/>
          </a:bodyPr>
          <a:lstStyle/>
          <a:p>
            <a:r>
              <a:rPr lang="en-US" sz="1000" dirty="0" smtClean="0"/>
              <a:t>% on ALL incoming undergraduate Beginners not just Indiana. A similar pattern is seen regardless of Residency Status. </a:t>
            </a:r>
            <a:endParaRPr lang="en-US" sz="1000" dirty="0"/>
          </a:p>
        </p:txBody>
      </p:sp>
      <p:pic>
        <p:nvPicPr>
          <p:cNvPr id="3" name="Picture 2"/>
          <p:cNvPicPr>
            <a:picLocks noChangeAspect="1"/>
          </p:cNvPicPr>
          <p:nvPr/>
        </p:nvPicPr>
        <p:blipFill>
          <a:blip r:embed="rId2"/>
          <a:stretch>
            <a:fillRect/>
          </a:stretch>
        </p:blipFill>
        <p:spPr>
          <a:xfrm>
            <a:off x="408071" y="1526883"/>
            <a:ext cx="8327858" cy="3930174"/>
          </a:xfrm>
          <a:prstGeom prst="rect">
            <a:avLst/>
          </a:prstGeom>
        </p:spPr>
      </p:pic>
    </p:spTree>
    <p:extLst>
      <p:ext uri="{BB962C8B-B14F-4D97-AF65-F5344CB8AC3E}">
        <p14:creationId xmlns:p14="http://schemas.microsoft.com/office/powerpoint/2010/main" val="3293080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Entering Student Metrics</a:t>
            </a:r>
            <a:br>
              <a:rPr lang="en-US" dirty="0"/>
            </a:br>
            <a:r>
              <a:rPr lang="en-US" sz="3600" dirty="0"/>
              <a:t>Beginner Enrollment</a:t>
            </a:r>
          </a:p>
        </p:txBody>
      </p:sp>
      <p:sp>
        <p:nvSpPr>
          <p:cNvPr id="8" name="Rectangle 7"/>
          <p:cNvSpPr/>
          <p:nvPr/>
        </p:nvSpPr>
        <p:spPr>
          <a:xfrm>
            <a:off x="442957"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324600"/>
            <a:ext cx="3472618" cy="365125"/>
          </a:xfrm>
        </p:spPr>
        <p:txBody>
          <a:bodyPr/>
          <a:lstStyle/>
          <a:p>
            <a:pPr algn="l"/>
            <a:r>
              <a:rPr lang="en-US" sz="1000" dirty="0" smtClean="0"/>
              <a:t>Office of Institutional Research and Decision Support</a:t>
            </a:r>
            <a:endParaRPr lang="en-US" sz="1000" dirty="0"/>
          </a:p>
        </p:txBody>
      </p:sp>
      <p:sp>
        <p:nvSpPr>
          <p:cNvPr id="3" name="TextBox 2"/>
          <p:cNvSpPr txBox="1"/>
          <p:nvPr/>
        </p:nvSpPr>
        <p:spPr>
          <a:xfrm>
            <a:off x="533400" y="5411675"/>
            <a:ext cx="8382000" cy="830997"/>
          </a:xfrm>
          <a:prstGeom prst="rect">
            <a:avLst/>
          </a:prstGeom>
          <a:noFill/>
        </p:spPr>
        <p:txBody>
          <a:bodyPr wrap="square" rtlCol="0">
            <a:spAutoFit/>
          </a:bodyPr>
          <a:lstStyle/>
          <a:p>
            <a:r>
              <a:rPr lang="en-US" sz="1200" dirty="0" smtClean="0"/>
              <a:t>Includes  U.S. students of color categories: African American, American Indian, Asian, Hispanic/Latino(a), Pacific Islander, Two or More </a:t>
            </a:r>
            <a:r>
              <a:rPr lang="en-US" sz="1200" dirty="0"/>
              <a:t>Races. International students are excluded. </a:t>
            </a:r>
            <a:r>
              <a:rPr lang="en-US" sz="1200" dirty="0" smtClean="0"/>
              <a:t/>
            </a:r>
            <a:br>
              <a:rPr lang="en-US" sz="1200" dirty="0" smtClean="0"/>
            </a:br>
            <a:endParaRPr lang="en-US" sz="1200" dirty="0" smtClean="0"/>
          </a:p>
          <a:p>
            <a:r>
              <a:rPr lang="en-US" sz="1200" dirty="0" smtClean="0"/>
              <a:t>Note: In 2010 there was a change it the Ethnicity/Race Definition as applied by the federal government</a:t>
            </a:r>
            <a:endParaRPr lang="en-US" sz="1200" dirty="0"/>
          </a:p>
        </p:txBody>
      </p:sp>
      <p:pic>
        <p:nvPicPr>
          <p:cNvPr id="4" name="Picture 3"/>
          <p:cNvPicPr>
            <a:picLocks noChangeAspect="1"/>
          </p:cNvPicPr>
          <p:nvPr/>
        </p:nvPicPr>
        <p:blipFill>
          <a:blip r:embed="rId2"/>
          <a:stretch>
            <a:fillRect/>
          </a:stretch>
        </p:blipFill>
        <p:spPr>
          <a:xfrm>
            <a:off x="411119" y="1526883"/>
            <a:ext cx="8321761" cy="3804234"/>
          </a:xfrm>
          <a:prstGeom prst="rect">
            <a:avLst/>
          </a:prstGeom>
        </p:spPr>
      </p:pic>
    </p:spTree>
    <p:extLst>
      <p:ext uri="{BB962C8B-B14F-4D97-AF65-F5344CB8AC3E}">
        <p14:creationId xmlns:p14="http://schemas.microsoft.com/office/powerpoint/2010/main" val="815904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4035" y="168181"/>
            <a:ext cx="6172200" cy="857250"/>
          </a:xfrm>
        </p:spPr>
        <p:txBody>
          <a:bodyPr>
            <a:normAutofit fontScale="90000"/>
          </a:bodyPr>
          <a:lstStyle/>
          <a:p>
            <a:r>
              <a:rPr lang="en-US" dirty="0"/>
              <a:t>Entering Student Metrics</a:t>
            </a:r>
            <a:br>
              <a:rPr lang="en-US" dirty="0"/>
            </a:br>
            <a:r>
              <a:rPr lang="en-US" sz="2700" dirty="0"/>
              <a:t>Beginner Enrollment</a:t>
            </a:r>
          </a:p>
        </p:txBody>
      </p:sp>
      <p:sp>
        <p:nvSpPr>
          <p:cNvPr id="11" name="Footer Placeholder 7"/>
          <p:cNvSpPr>
            <a:spLocks noGrp="1"/>
          </p:cNvSpPr>
          <p:nvPr>
            <p:ph type="ftr" sz="quarter" idx="4294967295"/>
          </p:nvPr>
        </p:nvSpPr>
        <p:spPr>
          <a:xfrm>
            <a:off x="6416235" y="6104268"/>
            <a:ext cx="2605088" cy="274638"/>
          </a:xfrm>
          <a:prstGeom prst="rect">
            <a:avLst/>
          </a:prstGeom>
        </p:spPr>
        <p:txBody>
          <a:bodyPr/>
          <a:lstStyle/>
          <a:p>
            <a:pPr algn="l"/>
            <a:r>
              <a:rPr lang="en-US" sz="750" dirty="0"/>
              <a:t>Office of Institutional Research and Decision Support</a:t>
            </a:r>
          </a:p>
        </p:txBody>
      </p:sp>
      <p:sp>
        <p:nvSpPr>
          <p:cNvPr id="8" name="Rectangle 7"/>
          <p:cNvSpPr/>
          <p:nvPr/>
        </p:nvSpPr>
        <p:spPr>
          <a:xfrm>
            <a:off x="346872" y="1025431"/>
            <a:ext cx="8011032"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p:cNvSpPr txBox="1"/>
          <p:nvPr/>
        </p:nvSpPr>
        <p:spPr>
          <a:xfrm>
            <a:off x="765119" y="5698464"/>
            <a:ext cx="6286500" cy="369332"/>
          </a:xfrm>
          <a:prstGeom prst="rect">
            <a:avLst/>
          </a:prstGeom>
          <a:noFill/>
        </p:spPr>
        <p:txBody>
          <a:bodyPr wrap="square" rtlCol="0">
            <a:spAutoFit/>
          </a:bodyPr>
          <a:lstStyle/>
          <a:p>
            <a:endParaRPr lang="en-US" sz="900" dirty="0"/>
          </a:p>
          <a:p>
            <a:r>
              <a:rPr lang="en-US" sz="900" dirty="0"/>
              <a:t>Note: In 2010 there was a change it the Ethnicity/Race Definition as applied by the federal government</a:t>
            </a:r>
          </a:p>
        </p:txBody>
      </p:sp>
      <p:pic>
        <p:nvPicPr>
          <p:cNvPr id="4" name="Picture 3"/>
          <p:cNvPicPr>
            <a:picLocks noChangeAspect="1"/>
          </p:cNvPicPr>
          <p:nvPr/>
        </p:nvPicPr>
        <p:blipFill>
          <a:blip r:embed="rId2"/>
          <a:stretch>
            <a:fillRect/>
          </a:stretch>
        </p:blipFill>
        <p:spPr>
          <a:xfrm>
            <a:off x="514732" y="1136542"/>
            <a:ext cx="7843172" cy="4561922"/>
          </a:xfrm>
          <a:prstGeom prst="rect">
            <a:avLst/>
          </a:prstGeom>
        </p:spPr>
      </p:pic>
    </p:spTree>
    <p:extLst>
      <p:ext uri="{BB962C8B-B14F-4D97-AF65-F5344CB8AC3E}">
        <p14:creationId xmlns:p14="http://schemas.microsoft.com/office/powerpoint/2010/main" val="3634592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Entering Student Metrics</a:t>
            </a:r>
            <a:br>
              <a:rPr lang="en-US" dirty="0"/>
            </a:br>
            <a:r>
              <a:rPr lang="en-US" sz="3600" dirty="0" smtClean="0"/>
              <a:t>Transfer </a:t>
            </a:r>
            <a:r>
              <a:rPr lang="en-US" sz="3600" dirty="0"/>
              <a:t>Enrollment</a:t>
            </a:r>
          </a:p>
        </p:txBody>
      </p:sp>
      <p:sp>
        <p:nvSpPr>
          <p:cNvPr id="8" name="Rectangle 7"/>
          <p:cNvSpPr/>
          <p:nvPr/>
        </p:nvSpPr>
        <p:spPr>
          <a:xfrm>
            <a:off x="457200"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324600"/>
            <a:ext cx="3451228" cy="365125"/>
          </a:xfrm>
        </p:spPr>
        <p:txBody>
          <a:bodyPr/>
          <a:lstStyle/>
          <a:p>
            <a:pPr algn="l"/>
            <a:r>
              <a:rPr lang="en-US" sz="1000" dirty="0" smtClean="0"/>
              <a:t>Office of Institutional Research and Decision Support</a:t>
            </a:r>
            <a:endParaRPr lang="en-US" sz="1000" dirty="0"/>
          </a:p>
        </p:txBody>
      </p:sp>
      <p:sp>
        <p:nvSpPr>
          <p:cNvPr id="7" name="Footer Placeholder 7"/>
          <p:cNvSpPr txBox="1">
            <a:spLocks/>
          </p:cNvSpPr>
          <p:nvPr/>
        </p:nvSpPr>
        <p:spPr>
          <a:xfrm>
            <a:off x="685800" y="6021185"/>
            <a:ext cx="792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Profiles the makeup of our Incoming Transfer Cohort  -  does not include Intercampus Transfers (ICT)</a:t>
            </a:r>
            <a:endParaRPr lang="en-US" dirty="0">
              <a:solidFill>
                <a:schemeClr val="tx1"/>
              </a:solidFill>
            </a:endParaRPr>
          </a:p>
        </p:txBody>
      </p:sp>
      <p:pic>
        <p:nvPicPr>
          <p:cNvPr id="3" name="Picture 2"/>
          <p:cNvPicPr>
            <a:picLocks noChangeAspect="1"/>
          </p:cNvPicPr>
          <p:nvPr/>
        </p:nvPicPr>
        <p:blipFill rotWithShape="1">
          <a:blip r:embed="rId2"/>
          <a:srcRect b="15921"/>
          <a:stretch/>
        </p:blipFill>
        <p:spPr>
          <a:xfrm>
            <a:off x="484271" y="1434357"/>
            <a:ext cx="8327858" cy="4541570"/>
          </a:xfrm>
          <a:prstGeom prst="rect">
            <a:avLst/>
          </a:prstGeom>
        </p:spPr>
      </p:pic>
    </p:spTree>
    <p:extLst>
      <p:ext uri="{BB962C8B-B14F-4D97-AF65-F5344CB8AC3E}">
        <p14:creationId xmlns:p14="http://schemas.microsoft.com/office/powerpoint/2010/main" val="1718784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Entering Student Metrics</a:t>
            </a:r>
            <a:br>
              <a:rPr lang="en-US" dirty="0"/>
            </a:br>
            <a:r>
              <a:rPr lang="en-US" sz="3600" dirty="0" smtClean="0"/>
              <a:t>Transfer </a:t>
            </a:r>
            <a:r>
              <a:rPr lang="en-US" sz="3600" dirty="0"/>
              <a:t>Enrollment</a:t>
            </a:r>
          </a:p>
        </p:txBody>
      </p:sp>
      <p:sp>
        <p:nvSpPr>
          <p:cNvPr id="8" name="Rectangle 7"/>
          <p:cNvSpPr/>
          <p:nvPr/>
        </p:nvSpPr>
        <p:spPr>
          <a:xfrm>
            <a:off x="457200"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324600"/>
            <a:ext cx="3451228" cy="365125"/>
          </a:xfrm>
        </p:spPr>
        <p:txBody>
          <a:bodyPr/>
          <a:lstStyle/>
          <a:p>
            <a:pPr algn="l"/>
            <a:r>
              <a:rPr lang="en-US" sz="1000" dirty="0" smtClean="0"/>
              <a:t>Office of Institutional Research and Decision Support</a:t>
            </a:r>
            <a:endParaRPr lang="en-US" sz="1000" dirty="0"/>
          </a:p>
        </p:txBody>
      </p:sp>
      <p:sp>
        <p:nvSpPr>
          <p:cNvPr id="7" name="Footer Placeholder 7"/>
          <p:cNvSpPr txBox="1">
            <a:spLocks/>
          </p:cNvSpPr>
          <p:nvPr/>
        </p:nvSpPr>
        <p:spPr>
          <a:xfrm>
            <a:off x="685800" y="6021185"/>
            <a:ext cx="792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Profiles that makeup our Incoming Transfer Cohort  -  does not include Intercampus Transfers (ICT)</a:t>
            </a:r>
            <a:endParaRPr lang="en-US" dirty="0">
              <a:solidFill>
                <a:schemeClr val="tx1"/>
              </a:solidFill>
            </a:endParaRPr>
          </a:p>
        </p:txBody>
      </p:sp>
      <p:pic>
        <p:nvPicPr>
          <p:cNvPr id="3" name="Picture 2"/>
          <p:cNvPicPr>
            <a:picLocks noChangeAspect="1"/>
          </p:cNvPicPr>
          <p:nvPr/>
        </p:nvPicPr>
        <p:blipFill rotWithShape="1">
          <a:blip r:embed="rId2"/>
          <a:srcRect b="9059"/>
          <a:stretch/>
        </p:blipFill>
        <p:spPr>
          <a:xfrm>
            <a:off x="457200" y="1528838"/>
            <a:ext cx="7643091" cy="4561467"/>
          </a:xfrm>
          <a:prstGeom prst="rect">
            <a:avLst/>
          </a:prstGeom>
        </p:spPr>
      </p:pic>
    </p:spTree>
    <p:extLst>
      <p:ext uri="{BB962C8B-B14F-4D97-AF65-F5344CB8AC3E}">
        <p14:creationId xmlns:p14="http://schemas.microsoft.com/office/powerpoint/2010/main" val="3327438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2562" y="205740"/>
            <a:ext cx="6172200" cy="937260"/>
          </a:xfrm>
        </p:spPr>
        <p:txBody>
          <a:bodyPr>
            <a:normAutofit fontScale="90000"/>
          </a:bodyPr>
          <a:lstStyle/>
          <a:p>
            <a:r>
              <a:rPr lang="en-US" sz="2700" dirty="0"/>
              <a:t>Incoming Undergraduate Transfers</a:t>
            </a:r>
            <a:br>
              <a:rPr lang="en-US" sz="2700" dirty="0"/>
            </a:br>
            <a:r>
              <a:rPr lang="en-US" sz="2700" dirty="0"/>
              <a:t>% Ethnic Diversity</a:t>
            </a:r>
            <a:br>
              <a:rPr lang="en-US" sz="2700" dirty="0"/>
            </a:br>
            <a:endParaRPr lang="en-US" sz="2700" dirty="0"/>
          </a:p>
        </p:txBody>
      </p:sp>
      <p:sp>
        <p:nvSpPr>
          <p:cNvPr id="11" name="Footer Placeholder 7"/>
          <p:cNvSpPr>
            <a:spLocks noGrp="1"/>
          </p:cNvSpPr>
          <p:nvPr>
            <p:ph type="ftr" sz="quarter" idx="4294967295"/>
          </p:nvPr>
        </p:nvSpPr>
        <p:spPr>
          <a:xfrm>
            <a:off x="6444762" y="6129277"/>
            <a:ext cx="2589213" cy="274638"/>
          </a:xfrm>
          <a:prstGeom prst="rect">
            <a:avLst/>
          </a:prstGeom>
        </p:spPr>
        <p:txBody>
          <a:bodyPr/>
          <a:lstStyle/>
          <a:p>
            <a:pPr algn="l"/>
            <a:r>
              <a:rPr lang="en-US" sz="750" dirty="0"/>
              <a:t>Office of Institutional Research and Decision Support</a:t>
            </a:r>
          </a:p>
        </p:txBody>
      </p:sp>
      <p:sp>
        <p:nvSpPr>
          <p:cNvPr id="8" name="Rectangle 7"/>
          <p:cNvSpPr/>
          <p:nvPr/>
        </p:nvSpPr>
        <p:spPr>
          <a:xfrm>
            <a:off x="386862" y="904272"/>
            <a:ext cx="7904284"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ooter Placeholder 7"/>
          <p:cNvSpPr txBox="1">
            <a:spLocks/>
          </p:cNvSpPr>
          <p:nvPr/>
        </p:nvSpPr>
        <p:spPr>
          <a:xfrm>
            <a:off x="637443" y="5618041"/>
            <a:ext cx="5943600" cy="273844"/>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rPr>
              <a:t>Profiles </a:t>
            </a:r>
            <a:r>
              <a:rPr lang="en-US" sz="900" dirty="0" smtClean="0">
                <a:solidFill>
                  <a:schemeClr val="tx1"/>
                </a:solidFill>
              </a:rPr>
              <a:t>that </a:t>
            </a:r>
            <a:r>
              <a:rPr lang="en-US" sz="900" dirty="0">
                <a:solidFill>
                  <a:schemeClr val="tx1"/>
                </a:solidFill>
              </a:rPr>
              <a:t>makeup </a:t>
            </a:r>
            <a:r>
              <a:rPr lang="en-US" sz="900" dirty="0" smtClean="0">
                <a:solidFill>
                  <a:schemeClr val="tx1"/>
                </a:solidFill>
              </a:rPr>
              <a:t>our </a:t>
            </a:r>
            <a:r>
              <a:rPr lang="en-US" sz="900" dirty="0">
                <a:solidFill>
                  <a:schemeClr val="tx1"/>
                </a:solidFill>
              </a:rPr>
              <a:t>Incoming Transfer Cohort  -  does not include Intercampus Transfers (ICT)</a:t>
            </a:r>
          </a:p>
        </p:txBody>
      </p:sp>
      <p:cxnSp>
        <p:nvCxnSpPr>
          <p:cNvPr id="12" name="Straight Connector 11"/>
          <p:cNvCxnSpPr/>
          <p:nvPr/>
        </p:nvCxnSpPr>
        <p:spPr>
          <a:xfrm>
            <a:off x="2301818" y="2823696"/>
            <a:ext cx="6238875" cy="1524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1925853032"/>
              </p:ext>
            </p:extLst>
          </p:nvPr>
        </p:nvGraphicFramePr>
        <p:xfrm>
          <a:off x="272562" y="1084273"/>
          <a:ext cx="8461863" cy="41428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5684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0248" y="182880"/>
            <a:ext cx="6172200" cy="857250"/>
          </a:xfrm>
        </p:spPr>
        <p:txBody>
          <a:bodyPr>
            <a:normAutofit fontScale="90000"/>
          </a:bodyPr>
          <a:lstStyle/>
          <a:p>
            <a:r>
              <a:rPr lang="en-US" sz="2700" dirty="0"/>
              <a:t>Incoming Undergraduate Transfers</a:t>
            </a:r>
            <a:br>
              <a:rPr lang="en-US" sz="2700" dirty="0"/>
            </a:br>
            <a:r>
              <a:rPr lang="en-US" sz="2700" dirty="0"/>
              <a:t>% Ethnic Diversity by Specific Groups</a:t>
            </a:r>
            <a:br>
              <a:rPr lang="en-US" sz="2700" dirty="0"/>
            </a:br>
            <a:endParaRPr lang="en-US" sz="2700" dirty="0"/>
          </a:p>
        </p:txBody>
      </p:sp>
      <p:sp>
        <p:nvSpPr>
          <p:cNvPr id="11" name="Footer Placeholder 7"/>
          <p:cNvSpPr>
            <a:spLocks noGrp="1"/>
          </p:cNvSpPr>
          <p:nvPr>
            <p:ph type="ftr" sz="quarter" idx="4294967295"/>
          </p:nvPr>
        </p:nvSpPr>
        <p:spPr>
          <a:xfrm>
            <a:off x="6402448" y="6067335"/>
            <a:ext cx="2589213" cy="274638"/>
          </a:xfrm>
          <a:prstGeom prst="rect">
            <a:avLst/>
          </a:prstGeom>
        </p:spPr>
        <p:txBody>
          <a:bodyPr/>
          <a:lstStyle/>
          <a:p>
            <a:pPr algn="l"/>
            <a:r>
              <a:rPr lang="en-US" sz="750" dirty="0"/>
              <a:t>Office of Institutional Research and Decision Support</a:t>
            </a:r>
          </a:p>
        </p:txBody>
      </p:sp>
      <p:sp>
        <p:nvSpPr>
          <p:cNvPr id="8" name="Rectangle 7"/>
          <p:cNvSpPr/>
          <p:nvPr/>
        </p:nvSpPr>
        <p:spPr>
          <a:xfrm>
            <a:off x="319270" y="814316"/>
            <a:ext cx="8130137"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ooter Placeholder 7"/>
          <p:cNvSpPr txBox="1">
            <a:spLocks/>
          </p:cNvSpPr>
          <p:nvPr/>
        </p:nvSpPr>
        <p:spPr>
          <a:xfrm>
            <a:off x="458848" y="5507100"/>
            <a:ext cx="5943600" cy="273844"/>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a:solidFill>
                  <a:schemeClr val="tx1"/>
                </a:solidFill>
              </a:rPr>
              <a:t>Profiles the makeup of our Incoming Transfer Cohort  -  does not include Intercampus Transfers (ICT)</a:t>
            </a:r>
          </a:p>
        </p:txBody>
      </p:sp>
      <p:pic>
        <p:nvPicPr>
          <p:cNvPr id="4" name="Picture 3"/>
          <p:cNvPicPr>
            <a:picLocks noChangeAspect="1"/>
          </p:cNvPicPr>
          <p:nvPr/>
        </p:nvPicPr>
        <p:blipFill>
          <a:blip r:embed="rId2"/>
          <a:stretch>
            <a:fillRect/>
          </a:stretch>
        </p:blipFill>
        <p:spPr>
          <a:xfrm>
            <a:off x="549623" y="915407"/>
            <a:ext cx="7899784" cy="4448498"/>
          </a:xfrm>
          <a:prstGeom prst="rect">
            <a:avLst/>
          </a:prstGeom>
        </p:spPr>
      </p:pic>
    </p:spTree>
    <p:extLst>
      <p:ext uri="{BB962C8B-B14F-4D97-AF65-F5344CB8AC3E}">
        <p14:creationId xmlns:p14="http://schemas.microsoft.com/office/powerpoint/2010/main" val="38222876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Entering Student Metrics</a:t>
            </a:r>
            <a:br>
              <a:rPr lang="en-US" dirty="0"/>
            </a:br>
            <a:r>
              <a:rPr lang="en-US" sz="3600" dirty="0" smtClean="0"/>
              <a:t>Graduate </a:t>
            </a:r>
            <a:r>
              <a:rPr lang="en-US" sz="3600" dirty="0"/>
              <a:t>Enrollment</a:t>
            </a:r>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324600"/>
            <a:ext cx="3606302" cy="365125"/>
          </a:xfrm>
        </p:spPr>
        <p:txBody>
          <a:bodyPr/>
          <a:lstStyle/>
          <a:p>
            <a:pPr algn="l"/>
            <a:r>
              <a:rPr lang="en-US" sz="1000" dirty="0" smtClean="0"/>
              <a:t>Office of Institutional Research and Decision Support</a:t>
            </a:r>
            <a:endParaRPr lang="en-US" sz="1000" dirty="0"/>
          </a:p>
        </p:txBody>
      </p:sp>
      <p:pic>
        <p:nvPicPr>
          <p:cNvPr id="3" name="Picture 2"/>
          <p:cNvPicPr>
            <a:picLocks noChangeAspect="1"/>
          </p:cNvPicPr>
          <p:nvPr/>
        </p:nvPicPr>
        <p:blipFill>
          <a:blip r:embed="rId2"/>
          <a:stretch>
            <a:fillRect/>
          </a:stretch>
        </p:blipFill>
        <p:spPr>
          <a:xfrm>
            <a:off x="401974" y="1529813"/>
            <a:ext cx="8340051" cy="4389500"/>
          </a:xfrm>
          <a:prstGeom prst="rect">
            <a:avLst/>
          </a:prstGeom>
        </p:spPr>
      </p:pic>
      <p:cxnSp>
        <p:nvCxnSpPr>
          <p:cNvPr id="5" name="Straight Connector 4"/>
          <p:cNvCxnSpPr/>
          <p:nvPr/>
        </p:nvCxnSpPr>
        <p:spPr>
          <a:xfrm>
            <a:off x="2253673" y="3574473"/>
            <a:ext cx="6488352"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2253673" y="4281054"/>
            <a:ext cx="648835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0438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Entering Student Metrics</a:t>
            </a:r>
            <a:br>
              <a:rPr lang="en-US" dirty="0"/>
            </a:br>
            <a:r>
              <a:rPr lang="en-US" sz="3600" dirty="0" smtClean="0"/>
              <a:t>Non-Resident  </a:t>
            </a:r>
            <a:r>
              <a:rPr lang="en-US" sz="3600" dirty="0"/>
              <a:t>Enrollment</a:t>
            </a:r>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324600"/>
            <a:ext cx="3472618" cy="365125"/>
          </a:xfrm>
        </p:spPr>
        <p:txBody>
          <a:bodyPr/>
          <a:lstStyle/>
          <a:p>
            <a:pPr algn="l"/>
            <a:r>
              <a:rPr lang="en-US" sz="1000" dirty="0" smtClean="0"/>
              <a:t>Office of Institutional Research and Decision Support</a:t>
            </a:r>
            <a:endParaRPr lang="en-US" sz="1000" dirty="0"/>
          </a:p>
        </p:txBody>
      </p:sp>
      <p:pic>
        <p:nvPicPr>
          <p:cNvPr id="3" name="Picture 2"/>
          <p:cNvPicPr>
            <a:picLocks noChangeAspect="1"/>
          </p:cNvPicPr>
          <p:nvPr/>
        </p:nvPicPr>
        <p:blipFill>
          <a:blip r:embed="rId2"/>
          <a:stretch>
            <a:fillRect/>
          </a:stretch>
        </p:blipFill>
        <p:spPr>
          <a:xfrm>
            <a:off x="154491" y="1493331"/>
            <a:ext cx="8835018" cy="4663818"/>
          </a:xfrm>
          <a:prstGeom prst="rect">
            <a:avLst/>
          </a:prstGeom>
        </p:spPr>
      </p:pic>
    </p:spTree>
    <p:extLst>
      <p:ext uri="{BB962C8B-B14F-4D97-AF65-F5344CB8AC3E}">
        <p14:creationId xmlns:p14="http://schemas.microsoft.com/office/powerpoint/2010/main" val="1127263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Key Performance Indicators and the Strategic Planning Process </a:t>
            </a:r>
            <a:endParaRPr lang="en-US" dirty="0"/>
          </a:p>
        </p:txBody>
      </p:sp>
      <p:sp>
        <p:nvSpPr>
          <p:cNvPr id="3" name="Content Placeholder 2"/>
          <p:cNvSpPr>
            <a:spLocks noGrp="1"/>
          </p:cNvSpPr>
          <p:nvPr>
            <p:ph idx="1"/>
          </p:nvPr>
        </p:nvSpPr>
        <p:spPr>
          <a:xfrm>
            <a:off x="518824" y="1976198"/>
            <a:ext cx="4587913" cy="4119802"/>
          </a:xfrm>
        </p:spPr>
        <p:txBody>
          <a:bodyPr>
            <a:normAutofit fontScale="77500" lnSpcReduction="20000"/>
          </a:bodyPr>
          <a:lstStyle/>
          <a:p>
            <a:r>
              <a:rPr lang="en-US" sz="1600" dirty="0" smtClean="0"/>
              <a:t>Reflect </a:t>
            </a:r>
            <a:r>
              <a:rPr lang="en-US" sz="1600" dirty="0"/>
              <a:t>various components of the institution’s strategic goals and are essentially what will be used to monitor </a:t>
            </a:r>
            <a:r>
              <a:rPr lang="en-US" sz="1600" dirty="0" smtClean="0"/>
              <a:t>the institution’s </a:t>
            </a:r>
            <a:r>
              <a:rPr lang="en-US" sz="1600" dirty="0"/>
              <a:t>progress and determine its success. </a:t>
            </a:r>
            <a:endParaRPr lang="en-US" sz="1600" dirty="0" smtClean="0"/>
          </a:p>
          <a:p>
            <a:r>
              <a:rPr lang="en-US" sz="1600" dirty="0" smtClean="0"/>
              <a:t>The </a:t>
            </a:r>
            <a:r>
              <a:rPr lang="en-US" sz="1600" dirty="0"/>
              <a:t>appropriateness of each measure is </a:t>
            </a:r>
            <a:r>
              <a:rPr lang="en-US" sz="1600" dirty="0" smtClean="0"/>
              <a:t>commonly determined </a:t>
            </a:r>
            <a:r>
              <a:rPr lang="en-US" sz="1600" dirty="0"/>
              <a:t>by a committee and may depend largely on what data are </a:t>
            </a:r>
            <a:r>
              <a:rPr lang="en-US" sz="1600" dirty="0" smtClean="0"/>
              <a:t>already available.</a:t>
            </a:r>
          </a:p>
          <a:p>
            <a:r>
              <a:rPr lang="en-US" sz="1600" u="sng" dirty="0"/>
              <a:t>Goals </a:t>
            </a:r>
            <a:r>
              <a:rPr lang="en-US" sz="1600" u="sng" dirty="0" smtClean="0"/>
              <a:t>and strategies </a:t>
            </a:r>
            <a:r>
              <a:rPr lang="en-US" sz="1600" dirty="0" smtClean="0"/>
              <a:t>articulate </a:t>
            </a:r>
            <a:r>
              <a:rPr lang="en-US" sz="1600" dirty="0"/>
              <a:t>how </a:t>
            </a:r>
            <a:r>
              <a:rPr lang="en-US" sz="1600" dirty="0" smtClean="0"/>
              <a:t>the institution </a:t>
            </a:r>
            <a:r>
              <a:rPr lang="en-US" sz="1600" dirty="0"/>
              <a:t>will achieve its vision and </a:t>
            </a:r>
            <a:r>
              <a:rPr lang="en-US" sz="1600" u="sng" dirty="0"/>
              <a:t>measures of performance </a:t>
            </a:r>
            <a:r>
              <a:rPr lang="en-US" sz="1600" dirty="0"/>
              <a:t>will provide </a:t>
            </a:r>
            <a:r>
              <a:rPr lang="en-US" sz="1600" dirty="0" smtClean="0"/>
              <a:t>an indication </a:t>
            </a:r>
            <a:r>
              <a:rPr lang="en-US" sz="1600" dirty="0"/>
              <a:t>of the progress the institution is making towards reaching </a:t>
            </a:r>
            <a:r>
              <a:rPr lang="en-US" sz="1600" dirty="0" smtClean="0"/>
              <a:t>those goals.</a:t>
            </a:r>
          </a:p>
          <a:p>
            <a:r>
              <a:rPr lang="en-US" sz="1600" dirty="0" smtClean="0"/>
              <a:t>KPIs </a:t>
            </a:r>
            <a:r>
              <a:rPr lang="en-US" sz="1600" dirty="0"/>
              <a:t>measure the quality of an organization’s performance and assist in developing performance goals and strategies</a:t>
            </a:r>
            <a:r>
              <a:rPr lang="en-US" sz="1600" dirty="0" smtClean="0"/>
              <a:t>.</a:t>
            </a:r>
          </a:p>
          <a:p>
            <a:pPr marL="0" indent="0">
              <a:buNone/>
            </a:pPr>
            <a:endParaRPr lang="en-US" sz="1600" dirty="0" smtClean="0"/>
          </a:p>
          <a:p>
            <a:pPr lvl="1"/>
            <a:r>
              <a:rPr lang="en-US" sz="900" dirty="0" smtClean="0"/>
              <a:t>Adapted </a:t>
            </a:r>
            <a:r>
              <a:rPr lang="en-US" sz="900" dirty="0"/>
              <a:t>from adapted from Hanover University Press, 2010, </a:t>
            </a:r>
            <a:r>
              <a:rPr lang="en-US" sz="900" dirty="0" smtClean="0"/>
              <a:t>www.hanoverresearch.com </a:t>
            </a:r>
            <a:r>
              <a:rPr lang="en-US" sz="900" i="1" dirty="0"/>
              <a:t>Key Performance Indicators </a:t>
            </a:r>
            <a:r>
              <a:rPr lang="en-US" sz="900" i="1" dirty="0" smtClean="0"/>
              <a:t>for  Administrative </a:t>
            </a:r>
            <a:r>
              <a:rPr lang="en-US" sz="900" i="1" dirty="0"/>
              <a:t>Support Units </a:t>
            </a:r>
            <a:endParaRPr lang="en-US" sz="900" i="1" dirty="0" smtClean="0"/>
          </a:p>
          <a:p>
            <a:endParaRPr lang="en-US" sz="1600" dirty="0"/>
          </a:p>
          <a:p>
            <a:endParaRPr lang="en-US" sz="16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831" y="2057400"/>
            <a:ext cx="4006346" cy="304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65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Entering Student Metrics</a:t>
            </a:r>
            <a:br>
              <a:rPr lang="en-US" dirty="0"/>
            </a:br>
            <a:r>
              <a:rPr lang="en-US" sz="3600" dirty="0" smtClean="0"/>
              <a:t>Credits Awarded Through PLA</a:t>
            </a:r>
            <a:endParaRPr lang="en-US" sz="36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431547"/>
            <a:ext cx="3499354" cy="365125"/>
          </a:xfrm>
        </p:spPr>
        <p:txBody>
          <a:bodyPr/>
          <a:lstStyle/>
          <a:p>
            <a:pPr algn="l"/>
            <a:r>
              <a:rPr lang="en-US" sz="1000" dirty="0" smtClean="0"/>
              <a:t>Office of Institutional Research and Decision Support</a:t>
            </a:r>
            <a:endParaRPr lang="en-US" sz="1000" dirty="0"/>
          </a:p>
        </p:txBody>
      </p:sp>
      <p:sp>
        <p:nvSpPr>
          <p:cNvPr id="6" name="TextBox 5"/>
          <p:cNvSpPr txBox="1"/>
          <p:nvPr/>
        </p:nvSpPr>
        <p:spPr>
          <a:xfrm>
            <a:off x="499929" y="5348094"/>
            <a:ext cx="8153400" cy="1123384"/>
          </a:xfrm>
          <a:prstGeom prst="rect">
            <a:avLst/>
          </a:prstGeom>
          <a:noFill/>
        </p:spPr>
        <p:txBody>
          <a:bodyPr wrap="square" rtlCol="0">
            <a:spAutoFit/>
          </a:bodyPr>
          <a:lstStyle/>
          <a:p>
            <a:pPr marL="171450" indent="-171450">
              <a:buFont typeface="Arial" charset="0"/>
              <a:buChar char="•"/>
            </a:pPr>
            <a:r>
              <a:rPr lang="en-US" sz="1100" dirty="0" smtClean="0"/>
              <a:t>Credit by Exam includes credits awarded via the following exams: Advance Placement (AP), International Baccalaureate Honors (IBH), International Baccalaureate Standard (IBS)</a:t>
            </a:r>
          </a:p>
          <a:p>
            <a:pPr marL="171450" indent="-171450">
              <a:buFont typeface="Arial" charset="0"/>
              <a:buChar char="•"/>
            </a:pPr>
            <a:r>
              <a:rPr lang="en-US" sz="1100" dirty="0" smtClean="0"/>
              <a:t>IU Special Credit are course credits awarded by IU though a variety of means including: Test, Work, Life Experience, Other</a:t>
            </a:r>
          </a:p>
          <a:p>
            <a:pPr marL="171450" indent="-171450">
              <a:buFont typeface="Arial" charset="0"/>
              <a:buChar char="•"/>
            </a:pPr>
            <a:r>
              <a:rPr lang="en-US" sz="1100" dirty="0" smtClean="0"/>
              <a:t>The sharp increase in </a:t>
            </a:r>
            <a:r>
              <a:rPr lang="en-US" sz="1100" dirty="0"/>
              <a:t>IU Special Credits during AY </a:t>
            </a:r>
            <a:r>
              <a:rPr lang="en-US" sz="1100" dirty="0" smtClean="0"/>
              <a:t>13-14 is  due to </a:t>
            </a:r>
            <a:r>
              <a:rPr lang="en-US" sz="1100" dirty="0"/>
              <a:t>25 transfer students being awarded Life </a:t>
            </a:r>
            <a:r>
              <a:rPr lang="en-US" sz="1100" dirty="0" smtClean="0"/>
              <a:t>Experience </a:t>
            </a:r>
            <a:r>
              <a:rPr lang="en-US" sz="1100" dirty="0"/>
              <a:t>Nursing </a:t>
            </a:r>
            <a:r>
              <a:rPr lang="en-US" sz="1100" dirty="0" smtClean="0"/>
              <a:t>credits</a:t>
            </a:r>
          </a:p>
          <a:p>
            <a:pPr marL="171450" indent="-171450">
              <a:buFont typeface="Arial" charset="0"/>
              <a:buChar char="•"/>
            </a:pPr>
            <a:r>
              <a:rPr lang="en-US" sz="1100" dirty="0" smtClean="0"/>
              <a:t>HS Dual Credit is College credit awarded by institutions of Higher Education – including Indiana University (ACP/DCP/SPAN)</a:t>
            </a:r>
            <a:endParaRPr lang="en-US" sz="1100" dirty="0"/>
          </a:p>
          <a:p>
            <a:pPr marL="171450" indent="-171450">
              <a:buFont typeface="Arial" charset="0"/>
              <a:buChar char="•"/>
            </a:pPr>
            <a:endParaRPr lang="en-US" sz="1200" dirty="0"/>
          </a:p>
        </p:txBody>
      </p:sp>
      <p:pic>
        <p:nvPicPr>
          <p:cNvPr id="4" name="Picture 3"/>
          <p:cNvPicPr>
            <a:picLocks noChangeAspect="1"/>
          </p:cNvPicPr>
          <p:nvPr/>
        </p:nvPicPr>
        <p:blipFill>
          <a:blip r:embed="rId2"/>
          <a:stretch>
            <a:fillRect/>
          </a:stretch>
        </p:blipFill>
        <p:spPr>
          <a:xfrm>
            <a:off x="499929" y="1572574"/>
            <a:ext cx="8186871" cy="3775520"/>
          </a:xfrm>
          <a:prstGeom prst="rect">
            <a:avLst/>
          </a:prstGeom>
        </p:spPr>
      </p:pic>
    </p:spTree>
    <p:extLst>
      <p:ext uri="{BB962C8B-B14F-4D97-AF65-F5344CB8AC3E}">
        <p14:creationId xmlns:p14="http://schemas.microsoft.com/office/powerpoint/2010/main" val="3610530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Total Enrollment Metrics</a:t>
            </a:r>
            <a:r>
              <a:rPr lang="en-US" dirty="0"/>
              <a:t/>
            </a:r>
            <a:br>
              <a:rPr lang="en-US" dirty="0"/>
            </a:br>
            <a:r>
              <a:rPr lang="en-US" sz="3600" dirty="0" smtClean="0"/>
              <a:t>Online Education</a:t>
            </a:r>
            <a:endParaRPr lang="en-US" sz="36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3" y="6324600"/>
            <a:ext cx="3595607" cy="365125"/>
          </a:xfrm>
        </p:spPr>
        <p:txBody>
          <a:bodyPr/>
          <a:lstStyle/>
          <a:p>
            <a:pPr algn="l"/>
            <a:r>
              <a:rPr lang="en-US" sz="1000" dirty="0" smtClean="0"/>
              <a:t>Office of Institutional Research and Decision Support</a:t>
            </a:r>
            <a:endParaRPr lang="en-US" sz="1000" dirty="0"/>
          </a:p>
        </p:txBody>
      </p:sp>
      <p:sp>
        <p:nvSpPr>
          <p:cNvPr id="13" name="TextBox 12"/>
          <p:cNvSpPr txBox="1"/>
          <p:nvPr/>
        </p:nvSpPr>
        <p:spPr>
          <a:xfrm>
            <a:off x="415010" y="5791200"/>
            <a:ext cx="7987146" cy="276999"/>
          </a:xfrm>
          <a:prstGeom prst="rect">
            <a:avLst/>
          </a:prstGeom>
          <a:noFill/>
        </p:spPr>
        <p:txBody>
          <a:bodyPr wrap="square" rtlCol="0">
            <a:spAutoFit/>
          </a:bodyPr>
          <a:lstStyle/>
          <a:p>
            <a:r>
              <a:rPr lang="en-US" sz="1200" dirty="0" smtClean="0"/>
              <a:t> </a:t>
            </a:r>
            <a:endParaRPr lang="en-US" sz="1200" dirty="0"/>
          </a:p>
        </p:txBody>
      </p:sp>
      <p:sp>
        <p:nvSpPr>
          <p:cNvPr id="14" name="TextBox 13"/>
          <p:cNvSpPr txBox="1"/>
          <p:nvPr/>
        </p:nvSpPr>
        <p:spPr>
          <a:xfrm>
            <a:off x="415010" y="5637346"/>
            <a:ext cx="7987146" cy="461665"/>
          </a:xfrm>
          <a:prstGeom prst="rect">
            <a:avLst/>
          </a:prstGeom>
          <a:noFill/>
        </p:spPr>
        <p:txBody>
          <a:bodyPr wrap="square" rtlCol="0">
            <a:spAutoFit/>
          </a:bodyPr>
          <a:lstStyle/>
          <a:p>
            <a:r>
              <a:rPr lang="en-US" sz="1200" dirty="0"/>
              <a:t>Distance Education includes students enrolled in classes that have an instruction mode of “Online-All – 100% Online</a:t>
            </a:r>
            <a:r>
              <a:rPr lang="en-US" sz="1200" dirty="0" smtClean="0"/>
              <a:t>” or </a:t>
            </a:r>
            <a:r>
              <a:rPr lang="en-US" sz="1200" dirty="0"/>
              <a:t>“Online Interactive – 76% - 99% Online”</a:t>
            </a:r>
          </a:p>
        </p:txBody>
      </p:sp>
      <p:pic>
        <p:nvPicPr>
          <p:cNvPr id="4" name="Picture 3"/>
          <p:cNvPicPr>
            <a:picLocks noChangeAspect="1"/>
          </p:cNvPicPr>
          <p:nvPr/>
        </p:nvPicPr>
        <p:blipFill>
          <a:blip r:embed="rId2"/>
          <a:stretch>
            <a:fillRect/>
          </a:stretch>
        </p:blipFill>
        <p:spPr>
          <a:xfrm>
            <a:off x="295564" y="1525454"/>
            <a:ext cx="8460510" cy="3805662"/>
          </a:xfrm>
          <a:prstGeom prst="rect">
            <a:avLst/>
          </a:prstGeom>
        </p:spPr>
      </p:pic>
    </p:spTree>
    <p:extLst>
      <p:ext uri="{BB962C8B-B14F-4D97-AF65-F5344CB8AC3E}">
        <p14:creationId xmlns:p14="http://schemas.microsoft.com/office/powerpoint/2010/main" val="1221615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Total Enrollment Metrics</a:t>
            </a:r>
            <a:r>
              <a:rPr lang="en-US" dirty="0"/>
              <a:t/>
            </a:r>
            <a:br>
              <a:rPr lang="en-US" dirty="0"/>
            </a:br>
            <a:r>
              <a:rPr lang="en-US" sz="3600" dirty="0" smtClean="0"/>
              <a:t>Online Education</a:t>
            </a:r>
            <a:endParaRPr lang="en-US" sz="36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7762" y="6410158"/>
            <a:ext cx="3387060" cy="365125"/>
          </a:xfrm>
        </p:spPr>
        <p:txBody>
          <a:bodyPr/>
          <a:lstStyle/>
          <a:p>
            <a:pPr algn="l"/>
            <a:r>
              <a:rPr lang="en-US" sz="1000" dirty="0" smtClean="0"/>
              <a:t>Office of Institutional Research and Decision Support</a:t>
            </a:r>
            <a:endParaRPr lang="en-US" sz="1000" dirty="0"/>
          </a:p>
        </p:txBody>
      </p:sp>
      <p:sp>
        <p:nvSpPr>
          <p:cNvPr id="6" name="TextBox 5"/>
          <p:cNvSpPr txBox="1"/>
          <p:nvPr/>
        </p:nvSpPr>
        <p:spPr>
          <a:xfrm>
            <a:off x="623454" y="5727515"/>
            <a:ext cx="7987146" cy="461665"/>
          </a:xfrm>
          <a:prstGeom prst="rect">
            <a:avLst/>
          </a:prstGeom>
          <a:noFill/>
        </p:spPr>
        <p:txBody>
          <a:bodyPr wrap="square" rtlCol="0">
            <a:spAutoFit/>
          </a:bodyPr>
          <a:lstStyle/>
          <a:p>
            <a:r>
              <a:rPr lang="en-US" sz="1200" dirty="0" smtClean="0"/>
              <a:t>Distance Education includes students enrolled in classes that have an instruction mode of “Online-All – 100% Online”</a:t>
            </a:r>
            <a:endParaRPr lang="en-US" sz="1200" dirty="0"/>
          </a:p>
        </p:txBody>
      </p:sp>
      <p:pic>
        <p:nvPicPr>
          <p:cNvPr id="5" name="Picture 4"/>
          <p:cNvPicPr>
            <a:picLocks noChangeAspect="1"/>
          </p:cNvPicPr>
          <p:nvPr/>
        </p:nvPicPr>
        <p:blipFill>
          <a:blip r:embed="rId2"/>
          <a:stretch>
            <a:fillRect/>
          </a:stretch>
        </p:blipFill>
        <p:spPr>
          <a:xfrm>
            <a:off x="663803" y="1434993"/>
            <a:ext cx="7502979" cy="4246803"/>
          </a:xfrm>
          <a:prstGeom prst="rect">
            <a:avLst/>
          </a:prstGeom>
        </p:spPr>
      </p:pic>
    </p:spTree>
    <p:extLst>
      <p:ext uri="{BB962C8B-B14F-4D97-AF65-F5344CB8AC3E}">
        <p14:creationId xmlns:p14="http://schemas.microsoft.com/office/powerpoint/2010/main" val="25511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Total Enrollment Metrics</a:t>
            </a:r>
            <a:r>
              <a:rPr lang="en-US" dirty="0"/>
              <a:t/>
            </a:r>
            <a:br>
              <a:rPr lang="en-US" dirty="0"/>
            </a:br>
            <a:r>
              <a:rPr lang="en-US" sz="3600" dirty="0" smtClean="0"/>
              <a:t>Veterans</a:t>
            </a:r>
            <a:endParaRPr lang="en-US" sz="36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324600"/>
            <a:ext cx="3467270" cy="365125"/>
          </a:xfrm>
        </p:spPr>
        <p:txBody>
          <a:bodyPr/>
          <a:lstStyle/>
          <a:p>
            <a:pPr algn="l"/>
            <a:r>
              <a:rPr lang="en-US" sz="1000" dirty="0" smtClean="0"/>
              <a:t>Office of Institutional Research and Decision Support</a:t>
            </a:r>
            <a:endParaRPr lang="en-US" sz="1000" dirty="0"/>
          </a:p>
        </p:txBody>
      </p:sp>
      <p:sp>
        <p:nvSpPr>
          <p:cNvPr id="3" name="Rectangle 2"/>
          <p:cNvSpPr/>
          <p:nvPr/>
        </p:nvSpPr>
        <p:spPr>
          <a:xfrm>
            <a:off x="609600" y="5562600"/>
            <a:ext cx="8077200" cy="369332"/>
          </a:xfrm>
          <a:prstGeom prst="rect">
            <a:avLst/>
          </a:prstGeom>
        </p:spPr>
        <p:txBody>
          <a:bodyPr wrap="square">
            <a:spAutoFit/>
          </a:bodyPr>
          <a:lstStyle/>
          <a:p>
            <a:r>
              <a:rPr lang="en-US" sz="900" dirty="0"/>
              <a:t>* This data represents counts of students identified as Veterans in UIRR enrollment files (IR_CEN_TRM_SNPSHT_GT). This method differs from previous attempts to quantify Veteran students. Data is available beginning in 2014.</a:t>
            </a:r>
          </a:p>
        </p:txBody>
      </p:sp>
      <p:grpSp>
        <p:nvGrpSpPr>
          <p:cNvPr id="12" name="Group 11"/>
          <p:cNvGrpSpPr/>
          <p:nvPr/>
        </p:nvGrpSpPr>
        <p:grpSpPr>
          <a:xfrm>
            <a:off x="409575" y="1527810"/>
            <a:ext cx="8324850" cy="3802380"/>
            <a:chOff x="0" y="0"/>
            <a:chExt cx="8324850" cy="3962400"/>
          </a:xfrm>
        </p:grpSpPr>
        <p:graphicFrame>
          <p:nvGraphicFramePr>
            <p:cNvPr id="13" name="Chart 12"/>
            <p:cNvGraphicFramePr>
              <a:graphicFrameLocks/>
            </p:cNvGraphicFramePr>
            <p:nvPr>
              <p:extLst>
                <p:ext uri="{D42A27DB-BD31-4B8C-83A1-F6EECF244321}">
                  <p14:modId xmlns:p14="http://schemas.microsoft.com/office/powerpoint/2010/main" val="3772689743"/>
                </p:ext>
              </p:extLst>
            </p:nvPr>
          </p:nvGraphicFramePr>
          <p:xfrm>
            <a:off x="0" y="0"/>
            <a:ext cx="8324850" cy="3962400"/>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p:cNvCxnSpPr/>
            <p:nvPr/>
          </p:nvCxnSpPr>
          <p:spPr>
            <a:xfrm>
              <a:off x="1866900" y="1266825"/>
              <a:ext cx="6096000" cy="0"/>
            </a:xfrm>
            <a:prstGeom prst="line">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8442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Total Enrollment Metrics</a:t>
            </a:r>
            <a:r>
              <a:rPr lang="en-US" dirty="0"/>
              <a:t/>
            </a:r>
            <a:br>
              <a:rPr lang="en-US" dirty="0"/>
            </a:br>
            <a:r>
              <a:rPr lang="en-US" sz="3600" dirty="0" smtClean="0"/>
              <a:t>International Students</a:t>
            </a:r>
            <a:endParaRPr lang="en-US" sz="36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324600"/>
            <a:ext cx="3451228" cy="365125"/>
          </a:xfrm>
        </p:spPr>
        <p:txBody>
          <a:bodyPr/>
          <a:lstStyle/>
          <a:p>
            <a:pPr algn="l"/>
            <a:r>
              <a:rPr lang="en-US" sz="1000" dirty="0" smtClean="0"/>
              <a:t>Office of Institutional Research and Decision Support</a:t>
            </a:r>
            <a:endParaRPr lang="en-US" sz="1000" dirty="0"/>
          </a:p>
        </p:txBody>
      </p:sp>
      <p:pic>
        <p:nvPicPr>
          <p:cNvPr id="3" name="Picture 2"/>
          <p:cNvPicPr>
            <a:picLocks noChangeAspect="1"/>
          </p:cNvPicPr>
          <p:nvPr/>
        </p:nvPicPr>
        <p:blipFill>
          <a:blip r:embed="rId2"/>
          <a:stretch>
            <a:fillRect/>
          </a:stretch>
        </p:blipFill>
        <p:spPr>
          <a:xfrm>
            <a:off x="543359" y="1464495"/>
            <a:ext cx="8070640" cy="4814386"/>
          </a:xfrm>
          <a:prstGeom prst="rect">
            <a:avLst/>
          </a:prstGeom>
        </p:spPr>
      </p:pic>
    </p:spTree>
    <p:extLst>
      <p:ext uri="{BB962C8B-B14F-4D97-AF65-F5344CB8AC3E}">
        <p14:creationId xmlns:p14="http://schemas.microsoft.com/office/powerpoint/2010/main" val="9232127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Student Performance Metrics</a:t>
            </a:r>
            <a:r>
              <a:rPr lang="en-US" dirty="0"/>
              <a:t/>
            </a:r>
            <a:br>
              <a:rPr lang="en-US" dirty="0"/>
            </a:br>
            <a:r>
              <a:rPr lang="en-US" sz="3600" dirty="0" smtClean="0"/>
              <a:t>Average Undergraduate Hours</a:t>
            </a:r>
            <a:endParaRPr lang="en-US" sz="36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3" y="6324600"/>
            <a:ext cx="3681165" cy="365125"/>
          </a:xfrm>
        </p:spPr>
        <p:txBody>
          <a:bodyPr/>
          <a:lstStyle/>
          <a:p>
            <a:pPr algn="l"/>
            <a:r>
              <a:rPr lang="en-US" sz="1000" dirty="0" smtClean="0"/>
              <a:t>Office of Institutional Research and Decision Support</a:t>
            </a:r>
            <a:endParaRPr lang="en-US" sz="1000" dirty="0"/>
          </a:p>
        </p:txBody>
      </p:sp>
      <p:pic>
        <p:nvPicPr>
          <p:cNvPr id="3" name="Picture 2"/>
          <p:cNvPicPr>
            <a:picLocks noChangeAspect="1"/>
          </p:cNvPicPr>
          <p:nvPr/>
        </p:nvPicPr>
        <p:blipFill>
          <a:blip r:embed="rId2"/>
          <a:stretch>
            <a:fillRect/>
          </a:stretch>
        </p:blipFill>
        <p:spPr>
          <a:xfrm>
            <a:off x="408071" y="1523834"/>
            <a:ext cx="8327858" cy="4450703"/>
          </a:xfrm>
          <a:prstGeom prst="rect">
            <a:avLst/>
          </a:prstGeom>
        </p:spPr>
      </p:pic>
    </p:spTree>
    <p:extLst>
      <p:ext uri="{BB962C8B-B14F-4D97-AF65-F5344CB8AC3E}">
        <p14:creationId xmlns:p14="http://schemas.microsoft.com/office/powerpoint/2010/main" val="4127935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890"/>
            <a:ext cx="8229600" cy="1143000"/>
          </a:xfrm>
        </p:spPr>
        <p:txBody>
          <a:bodyPr>
            <a:normAutofit/>
          </a:bodyPr>
          <a:lstStyle/>
          <a:p>
            <a:r>
              <a:rPr lang="en-US" dirty="0" smtClean="0"/>
              <a:t>Student Performance Metrics</a:t>
            </a:r>
            <a:r>
              <a:rPr lang="en-US" dirty="0"/>
              <a:t/>
            </a:r>
            <a:br>
              <a:rPr lang="en-US" dirty="0"/>
            </a:br>
            <a:r>
              <a:rPr lang="en-US" sz="3600" dirty="0" smtClean="0"/>
              <a:t>Retention/Graduation Rates</a:t>
            </a:r>
            <a:endParaRPr lang="en-US" sz="36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3" y="6324600"/>
            <a:ext cx="3360323" cy="365125"/>
          </a:xfrm>
        </p:spPr>
        <p:txBody>
          <a:bodyPr/>
          <a:lstStyle/>
          <a:p>
            <a:pPr algn="l"/>
            <a:r>
              <a:rPr lang="en-US" sz="1000" dirty="0" smtClean="0"/>
              <a:t>Office of Institutional Research and Decision Support</a:t>
            </a:r>
            <a:endParaRPr lang="en-US" sz="1000" dirty="0"/>
          </a:p>
        </p:txBody>
      </p:sp>
      <p:pic>
        <p:nvPicPr>
          <p:cNvPr id="4" name="Picture 3"/>
          <p:cNvPicPr>
            <a:picLocks noChangeAspect="1"/>
          </p:cNvPicPr>
          <p:nvPr/>
        </p:nvPicPr>
        <p:blipFill>
          <a:blip r:embed="rId2"/>
          <a:stretch>
            <a:fillRect/>
          </a:stretch>
        </p:blipFill>
        <p:spPr>
          <a:xfrm>
            <a:off x="355238" y="1507565"/>
            <a:ext cx="8114993" cy="4817035"/>
          </a:xfrm>
          <a:prstGeom prst="rect">
            <a:avLst/>
          </a:prstGeom>
        </p:spPr>
      </p:pic>
    </p:spTree>
    <p:extLst>
      <p:ext uri="{BB962C8B-B14F-4D97-AF65-F5344CB8AC3E}">
        <p14:creationId xmlns:p14="http://schemas.microsoft.com/office/powerpoint/2010/main" val="3422453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Autofit/>
          </a:bodyPr>
          <a:lstStyle/>
          <a:p>
            <a:r>
              <a:rPr lang="en-US" sz="4000" dirty="0" smtClean="0"/>
              <a:t>How do we compare? </a:t>
            </a:r>
            <a:endParaRPr lang="en-US" sz="4000" dirty="0"/>
          </a:p>
        </p:txBody>
      </p:sp>
      <p:pic>
        <p:nvPicPr>
          <p:cNvPr id="4" name="Picture Placeholder 3"/>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3979863" y="1458913"/>
            <a:ext cx="5164137" cy="5399087"/>
          </a:xfrm>
        </p:spPr>
      </p:pic>
    </p:spTree>
    <p:extLst>
      <p:ext uri="{BB962C8B-B14F-4D97-AF65-F5344CB8AC3E}">
        <p14:creationId xmlns:p14="http://schemas.microsoft.com/office/powerpoint/2010/main" val="478356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027" y="874352"/>
            <a:ext cx="8335557" cy="638906"/>
          </a:xfrm>
        </p:spPr>
        <p:txBody>
          <a:bodyPr>
            <a:normAutofit fontScale="90000"/>
          </a:bodyPr>
          <a:lstStyle/>
          <a:p>
            <a:pPr marL="0" marR="0" fontAlgn="base">
              <a:lnSpc>
                <a:spcPct val="115000"/>
              </a:lnSpc>
              <a:spcBef>
                <a:spcPts val="0"/>
              </a:spcBef>
              <a:spcAft>
                <a:spcPts val="0"/>
              </a:spcAft>
            </a:pPr>
            <a:r>
              <a:rPr lang="en-US" dirty="0">
                <a:latin typeface="+mj-lt"/>
                <a:cs typeface="Calibri" panose="020F0502020204030204" pitchFamily="34" charset="0"/>
              </a:rPr>
              <a:t>Official Peer Institutions: </a:t>
            </a:r>
            <a:r>
              <a:rPr lang="en-US" dirty="0" smtClean="0">
                <a:latin typeface="+mj-lt"/>
                <a:cs typeface="Calibri" panose="020F0502020204030204" pitchFamily="34" charset="0"/>
              </a:rPr>
              <a:t/>
            </a:r>
            <a:br>
              <a:rPr lang="en-US" dirty="0" smtClean="0">
                <a:latin typeface="+mj-lt"/>
                <a:cs typeface="Calibri" panose="020F0502020204030204" pitchFamily="34" charset="0"/>
              </a:rPr>
            </a:br>
            <a:r>
              <a:rPr lang="en-US" sz="2900" dirty="0" smtClean="0">
                <a:latin typeface="+mj-lt"/>
                <a:cs typeface="Calibri" panose="020F0502020204030204" pitchFamily="34" charset="0"/>
              </a:rPr>
              <a:t>First-Time </a:t>
            </a:r>
            <a:r>
              <a:rPr lang="en-US" sz="2900" dirty="0">
                <a:latin typeface="+mj-lt"/>
                <a:cs typeface="Calibri" panose="020F0502020204030204" pitchFamily="34" charset="0"/>
              </a:rPr>
              <a:t>Full-Time Beginners </a:t>
            </a:r>
            <a:r>
              <a:rPr lang="en-US" sz="2900" dirty="0" smtClean="0">
                <a:latin typeface="+mj-lt"/>
                <a:cs typeface="Calibri" panose="020F0502020204030204" pitchFamily="34" charset="0"/>
              </a:rPr>
              <a:t>- </a:t>
            </a:r>
            <a:r>
              <a:rPr lang="en-US" sz="2900" dirty="0">
                <a:cs typeface="Calibri" panose="020F0502020204030204" pitchFamily="34" charset="0"/>
              </a:rPr>
              <a:t>Bachelor’s Degree -</a:t>
            </a:r>
            <a:r>
              <a:rPr lang="en-US" sz="2900" dirty="0" smtClean="0">
                <a:latin typeface="+mj-lt"/>
                <a:cs typeface="Calibri" panose="020F0502020204030204" pitchFamily="34"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
            </a:r>
            <a:br>
              <a:rPr lang="en-US" dirty="0">
                <a:latin typeface="Calibri" panose="020F0502020204030204" pitchFamily="34" charset="0"/>
                <a:ea typeface="Times New Roman" panose="02020603050405020304" pitchFamily="18" charset="0"/>
                <a:cs typeface="Times New Roman" panose="02020603050405020304" pitchFamily="18" charset="0"/>
              </a:rPr>
            </a:br>
            <a:r>
              <a:rPr lang="en-US" sz="2000" dirty="0">
                <a:solidFill>
                  <a:srgbClr val="292929"/>
                </a:solidFill>
                <a:latin typeface="Calibri" panose="020F0502020204030204" pitchFamily="34" charset="0"/>
                <a:cs typeface="Calibri" panose="020F0502020204030204" pitchFamily="34"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
            </a:r>
            <a:br>
              <a:rPr lang="en-US"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96136399"/>
              </p:ext>
            </p:extLst>
          </p:nvPr>
        </p:nvGraphicFramePr>
        <p:xfrm>
          <a:off x="599576" y="1186883"/>
          <a:ext cx="8008716" cy="4293172"/>
        </p:xfrm>
        <a:graphic>
          <a:graphicData uri="http://schemas.openxmlformats.org/drawingml/2006/table">
            <a:tbl>
              <a:tblPr firstRow="1" firstCol="1" bandRow="1"/>
              <a:tblGrid>
                <a:gridCol w="3547552">
                  <a:extLst>
                    <a:ext uri="{9D8B030D-6E8A-4147-A177-3AD203B41FA5}">
                      <a16:colId xmlns:a16="http://schemas.microsoft.com/office/drawing/2014/main" val="1717631136"/>
                    </a:ext>
                  </a:extLst>
                </a:gridCol>
                <a:gridCol w="1487054">
                  <a:extLst>
                    <a:ext uri="{9D8B030D-6E8A-4147-A177-3AD203B41FA5}">
                      <a16:colId xmlns:a16="http://schemas.microsoft.com/office/drawing/2014/main" val="3924326986"/>
                    </a:ext>
                  </a:extLst>
                </a:gridCol>
                <a:gridCol w="1570182">
                  <a:extLst>
                    <a:ext uri="{9D8B030D-6E8A-4147-A177-3AD203B41FA5}">
                      <a16:colId xmlns:a16="http://schemas.microsoft.com/office/drawing/2014/main" val="2154080858"/>
                    </a:ext>
                  </a:extLst>
                </a:gridCol>
                <a:gridCol w="1403928">
                  <a:extLst>
                    <a:ext uri="{9D8B030D-6E8A-4147-A177-3AD203B41FA5}">
                      <a16:colId xmlns:a16="http://schemas.microsoft.com/office/drawing/2014/main" val="3490321470"/>
                    </a:ext>
                  </a:extLst>
                </a:gridCol>
              </a:tblGrid>
              <a:tr h="355929">
                <a:tc>
                  <a:txBody>
                    <a:bodyPr/>
                    <a:lstStyle/>
                    <a:p>
                      <a:pPr algn="ctr" rtl="0" fontAlgn="ctr"/>
                      <a:r>
                        <a:rPr lang="en-US" sz="1400" b="0" i="0" u="none" strike="noStrike" dirty="0">
                          <a:solidFill>
                            <a:srgbClr val="FFFFFF"/>
                          </a:solidFill>
                          <a:effectLst/>
                          <a:latin typeface="Arial" panose="020B0604020202020204" pitchFamily="34" charset="0"/>
                        </a:rPr>
                        <a:t>Peer Institutions</a:t>
                      </a: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0533"/>
                    </a:solidFill>
                  </a:tcPr>
                </a:tc>
                <a:tc>
                  <a:txBody>
                    <a:bodyPr/>
                    <a:lstStyle/>
                    <a:p>
                      <a:pPr algn="ctr" rtl="0" fontAlgn="ctr"/>
                      <a:r>
                        <a:rPr lang="en-US" sz="1400" b="0" i="0" u="none" strike="noStrike" dirty="0">
                          <a:solidFill>
                            <a:srgbClr val="FFFFFF"/>
                          </a:solidFill>
                          <a:effectLst/>
                          <a:latin typeface="Arial" panose="020B0604020202020204" pitchFamily="34" charset="0"/>
                        </a:rPr>
                        <a:t>One-Year Retention</a:t>
                      </a:r>
                      <a:br>
                        <a:rPr lang="en-US" sz="1400" b="0" i="0" u="none" strike="noStrike" dirty="0">
                          <a:solidFill>
                            <a:srgbClr val="FFFFFF"/>
                          </a:solidFill>
                          <a:effectLst/>
                          <a:latin typeface="Arial" panose="020B0604020202020204" pitchFamily="34" charset="0"/>
                        </a:rPr>
                      </a:br>
                      <a:endParaRPr lang="en-US" sz="1400" b="0" i="0" u="none" strike="noStrike" dirty="0">
                        <a:solidFill>
                          <a:srgbClr val="FFFFFF"/>
                        </a:solidFill>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0533"/>
                    </a:solidFill>
                  </a:tcPr>
                </a:tc>
                <a:tc>
                  <a:txBody>
                    <a:bodyPr/>
                    <a:lstStyle/>
                    <a:p>
                      <a:pPr algn="ctr" rtl="0" fontAlgn="ctr"/>
                      <a:r>
                        <a:rPr lang="en-US" sz="1400" b="0" i="0" u="none" strike="noStrike" dirty="0">
                          <a:solidFill>
                            <a:srgbClr val="FFFFFF"/>
                          </a:solidFill>
                          <a:effectLst/>
                          <a:latin typeface="Arial" panose="020B0604020202020204" pitchFamily="34" charset="0"/>
                        </a:rPr>
                        <a:t>Four-Year Graduation</a:t>
                      </a:r>
                      <a:br>
                        <a:rPr lang="en-US" sz="1400" b="0" i="0" u="none" strike="noStrike" dirty="0">
                          <a:solidFill>
                            <a:srgbClr val="FFFFFF"/>
                          </a:solidFill>
                          <a:effectLst/>
                          <a:latin typeface="Arial" panose="020B0604020202020204" pitchFamily="34" charset="0"/>
                        </a:rPr>
                      </a:br>
                      <a:endParaRPr lang="en-US" sz="1400" b="0" i="0" u="none" strike="noStrike" dirty="0">
                        <a:solidFill>
                          <a:srgbClr val="FFFFFF"/>
                        </a:solidFill>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0533"/>
                    </a:solidFill>
                  </a:tcPr>
                </a:tc>
                <a:tc>
                  <a:txBody>
                    <a:bodyPr/>
                    <a:lstStyle/>
                    <a:p>
                      <a:pPr algn="ctr" rtl="0" fontAlgn="ctr"/>
                      <a:r>
                        <a:rPr lang="en-US" sz="1400" b="0" i="0" u="none" strike="noStrike" dirty="0">
                          <a:solidFill>
                            <a:srgbClr val="FFFFFF"/>
                          </a:solidFill>
                          <a:effectLst/>
                          <a:latin typeface="Arial" panose="020B0604020202020204" pitchFamily="34" charset="0"/>
                        </a:rPr>
                        <a:t>Six-Year Graduation</a:t>
                      </a:r>
                      <a:br>
                        <a:rPr lang="en-US" sz="1400" b="0" i="0" u="none" strike="noStrike" dirty="0">
                          <a:solidFill>
                            <a:srgbClr val="FFFFFF"/>
                          </a:solidFill>
                          <a:effectLst/>
                          <a:latin typeface="Arial" panose="020B0604020202020204" pitchFamily="34" charset="0"/>
                        </a:rPr>
                      </a:br>
                      <a:endParaRPr lang="en-US" sz="1400" b="0" i="0" u="none" strike="noStrike" dirty="0">
                        <a:solidFill>
                          <a:srgbClr val="FFFFFF"/>
                        </a:solidFill>
                        <a:effectLst/>
                        <a:latin typeface="Arial" panose="020B0604020202020204" pitchFamily="34" charset="0"/>
                      </a:endParaRP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0533"/>
                    </a:solidFill>
                  </a:tcPr>
                </a:tc>
                <a:extLst>
                  <a:ext uri="{0D108BD9-81ED-4DB2-BD59-A6C34878D82A}">
                    <a16:rowId xmlns:a16="http://schemas.microsoft.com/office/drawing/2014/main" val="2572598599"/>
                  </a:ext>
                </a:extLst>
              </a:tr>
              <a:tr h="267915">
                <a:tc>
                  <a:txBody>
                    <a:bodyPr/>
                    <a:lstStyle/>
                    <a:p>
                      <a:pPr algn="l" rtl="0" fontAlgn="ctr"/>
                      <a:r>
                        <a:rPr lang="en-US" sz="1400" b="1" i="0" u="none" strike="noStrike">
                          <a:solidFill>
                            <a:srgbClr val="000000"/>
                          </a:solidFill>
                          <a:effectLst/>
                          <a:latin typeface="Arial" panose="020B0604020202020204" pitchFamily="34" charset="0"/>
                        </a:rPr>
                        <a:t>University of Utah</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89%</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34%</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solidFill>
                            <a:srgbClr val="000000"/>
                          </a:solidFill>
                          <a:effectLst/>
                          <a:latin typeface="Calibri" panose="020F0502020204030204" pitchFamily="34" charset="0"/>
                        </a:rPr>
                        <a:t>67%</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30786176"/>
                  </a:ext>
                </a:extLst>
              </a:tr>
              <a:tr h="289931">
                <a:tc>
                  <a:txBody>
                    <a:bodyPr/>
                    <a:lstStyle/>
                    <a:p>
                      <a:pPr algn="l" rtl="0" fontAlgn="ctr"/>
                      <a:r>
                        <a:rPr lang="en-US" sz="1400" b="1" i="0" u="none" strike="noStrike">
                          <a:solidFill>
                            <a:srgbClr val="000000"/>
                          </a:solidFill>
                          <a:effectLst/>
                          <a:latin typeface="Arial" panose="020B0604020202020204" pitchFamily="34" charset="0"/>
                        </a:rPr>
                        <a:t>University of Cincinnati -Main Campus</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Calibri" panose="020F0502020204030204" pitchFamily="34" charset="0"/>
                        </a:rPr>
                        <a:t>88%</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Calibri" panose="020F0502020204030204" pitchFamily="34" charset="0"/>
                        </a:rPr>
                        <a:t>37%</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Calibri" panose="020F0502020204030204" pitchFamily="34" charset="0"/>
                        </a:rPr>
                        <a:t>72%</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8311047"/>
                  </a:ext>
                </a:extLst>
              </a:tr>
              <a:tr h="289894">
                <a:tc>
                  <a:txBody>
                    <a:bodyPr/>
                    <a:lstStyle/>
                    <a:p>
                      <a:pPr algn="l" rtl="0" fontAlgn="ctr"/>
                      <a:r>
                        <a:rPr lang="en-US" sz="1400" b="1" i="0" u="none" strike="noStrike">
                          <a:solidFill>
                            <a:srgbClr val="000000"/>
                          </a:solidFill>
                          <a:effectLst/>
                          <a:latin typeface="Arial" panose="020B0604020202020204" pitchFamily="34" charset="0"/>
                        </a:rPr>
                        <a:t>University of Colorado-Denver</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solidFill>
                            <a:srgbClr val="000000"/>
                          </a:solidFill>
                          <a:effectLst/>
                          <a:latin typeface="Calibri" panose="020F0502020204030204" pitchFamily="34" charset="0"/>
                        </a:rPr>
                        <a:t>73%</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solidFill>
                            <a:srgbClr val="000000"/>
                          </a:solidFill>
                          <a:effectLst/>
                          <a:latin typeface="Calibri" panose="020F0502020204030204" pitchFamily="34" charset="0"/>
                        </a:rPr>
                        <a:t>21%</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solidFill>
                            <a:srgbClr val="000000"/>
                          </a:solidFill>
                          <a:effectLst/>
                          <a:latin typeface="Calibri" panose="020F0502020204030204" pitchFamily="34" charset="0"/>
                        </a:rPr>
                        <a:t>44%</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11624511"/>
                  </a:ext>
                </a:extLst>
              </a:tr>
              <a:tr h="329101">
                <a:tc>
                  <a:txBody>
                    <a:bodyPr/>
                    <a:lstStyle/>
                    <a:p>
                      <a:pPr algn="l" rtl="0" fontAlgn="ctr"/>
                      <a:r>
                        <a:rPr lang="en-US" sz="1400" b="1" i="0" u="none" strike="noStrike">
                          <a:solidFill>
                            <a:srgbClr val="000000"/>
                          </a:solidFill>
                          <a:effectLst/>
                          <a:latin typeface="Arial" panose="020B0604020202020204" pitchFamily="34" charset="0"/>
                        </a:rPr>
                        <a:t>Virginia Commonwealth University</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Calibri" panose="020F0502020204030204" pitchFamily="34" charset="0"/>
                        </a:rPr>
                        <a:t>83%</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Calibri" panose="020F0502020204030204" pitchFamily="34" charset="0"/>
                        </a:rPr>
                        <a:t>44%</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Calibri" panose="020F0502020204030204" pitchFamily="34" charset="0"/>
                        </a:rPr>
                        <a:t>66%</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2480516901"/>
                  </a:ext>
                </a:extLst>
              </a:tr>
              <a:tr h="366363">
                <a:tc>
                  <a:txBody>
                    <a:bodyPr/>
                    <a:lstStyle/>
                    <a:p>
                      <a:pPr algn="l" rtl="0" fontAlgn="ctr"/>
                      <a:r>
                        <a:rPr lang="en-US" sz="1400" b="1" i="0" u="none" strike="noStrike">
                          <a:solidFill>
                            <a:srgbClr val="000000"/>
                          </a:solidFill>
                          <a:effectLst/>
                          <a:latin typeface="Arial" panose="020B0604020202020204" pitchFamily="34" charset="0"/>
                        </a:rPr>
                        <a:t>University of Illinois at Chicago</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solidFill>
                            <a:srgbClr val="000000"/>
                          </a:solidFill>
                          <a:effectLst/>
                          <a:latin typeface="Calibri" panose="020F0502020204030204" pitchFamily="34" charset="0"/>
                        </a:rPr>
                        <a:t>82%</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solidFill>
                            <a:srgbClr val="000000"/>
                          </a:solidFill>
                          <a:effectLst/>
                          <a:latin typeface="Calibri" panose="020F0502020204030204" pitchFamily="34" charset="0"/>
                        </a:rPr>
                        <a:t>37%</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dirty="0">
                          <a:solidFill>
                            <a:srgbClr val="000000"/>
                          </a:solidFill>
                          <a:effectLst/>
                          <a:latin typeface="Calibri" panose="020F0502020204030204" pitchFamily="34" charset="0"/>
                        </a:rPr>
                        <a:t>63%</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20693085"/>
                  </a:ext>
                </a:extLst>
              </a:tr>
              <a:tr h="366363">
                <a:tc>
                  <a:txBody>
                    <a:bodyPr/>
                    <a:lstStyle/>
                    <a:p>
                      <a:pPr algn="l" rtl="0" fontAlgn="ctr"/>
                      <a:r>
                        <a:rPr lang="en-US" sz="1400" b="1" i="0" u="none" strike="noStrike">
                          <a:solidFill>
                            <a:srgbClr val="000000"/>
                          </a:solidFill>
                          <a:effectLst/>
                          <a:latin typeface="Arial" panose="020B0604020202020204" pitchFamily="34" charset="0"/>
                        </a:rPr>
                        <a:t>Wayne State University</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82%</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24%</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52%</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178606642"/>
                  </a:ext>
                </a:extLst>
              </a:tr>
              <a:tr h="287988">
                <a:tc>
                  <a:txBody>
                    <a:bodyPr/>
                    <a:lstStyle/>
                    <a:p>
                      <a:pPr algn="l" rtl="0" fontAlgn="ctr"/>
                      <a:r>
                        <a:rPr lang="en-US" sz="1400" b="1" i="0" u="none" strike="noStrike">
                          <a:solidFill>
                            <a:srgbClr val="000000"/>
                          </a:solidFill>
                          <a:effectLst/>
                          <a:latin typeface="Arial" panose="020B0604020202020204" pitchFamily="34" charset="0"/>
                        </a:rPr>
                        <a:t>Georgia State Universtiy </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solidFill>
                            <a:srgbClr val="000000"/>
                          </a:solidFill>
                          <a:effectLst/>
                          <a:latin typeface="Calibri" panose="020F0502020204030204" pitchFamily="34" charset="0"/>
                        </a:rPr>
                        <a:t>81%</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solidFill>
                            <a:srgbClr val="000000"/>
                          </a:solidFill>
                          <a:effectLst/>
                          <a:latin typeface="Calibri" panose="020F0502020204030204" pitchFamily="34" charset="0"/>
                        </a:rPr>
                        <a:t>29%</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solidFill>
                            <a:srgbClr val="000000"/>
                          </a:solidFill>
                          <a:effectLst/>
                          <a:latin typeface="Calibri" panose="020F0502020204030204" pitchFamily="34" charset="0"/>
                        </a:rPr>
                        <a:t>53%</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7936385"/>
                  </a:ext>
                </a:extLst>
              </a:tr>
              <a:tr h="287988">
                <a:tc>
                  <a:txBody>
                    <a:bodyPr/>
                    <a:lstStyle/>
                    <a:p>
                      <a:pPr algn="l" rtl="0" fontAlgn="ctr"/>
                      <a:r>
                        <a:rPr lang="en-US" sz="1400" b="1" i="0" u="none" strike="noStrike">
                          <a:solidFill>
                            <a:srgbClr val="000000"/>
                          </a:solidFill>
                          <a:effectLst/>
                          <a:latin typeface="Arial" panose="020B0604020202020204" pitchFamily="34" charset="0"/>
                        </a:rPr>
                        <a:t>University of Nevada</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Calibri" panose="020F0502020204030204" pitchFamily="34" charset="0"/>
                        </a:rPr>
                        <a:t>80%</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Calibri" panose="020F0502020204030204" pitchFamily="34" charset="0"/>
                        </a:rPr>
                        <a:t>17%</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tc>
                  <a:txBody>
                    <a:bodyPr/>
                    <a:lstStyle/>
                    <a:p>
                      <a:pPr algn="ctr" fontAlgn="b"/>
                      <a:r>
                        <a:rPr lang="en-US" sz="1800" b="0" i="0" u="none" strike="noStrike">
                          <a:solidFill>
                            <a:srgbClr val="000000"/>
                          </a:solidFill>
                          <a:effectLst/>
                          <a:latin typeface="Calibri" panose="020F0502020204030204" pitchFamily="34" charset="0"/>
                        </a:rPr>
                        <a:t>44%</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noFill/>
                  </a:tcPr>
                </a:tc>
                <a:extLst>
                  <a:ext uri="{0D108BD9-81ED-4DB2-BD59-A6C34878D82A}">
                    <a16:rowId xmlns:a16="http://schemas.microsoft.com/office/drawing/2014/main" val="1743533228"/>
                  </a:ext>
                </a:extLst>
              </a:tr>
              <a:tr h="287988">
                <a:tc>
                  <a:txBody>
                    <a:bodyPr/>
                    <a:lstStyle/>
                    <a:p>
                      <a:pPr algn="l" rtl="0" fontAlgn="ctr"/>
                      <a:r>
                        <a:rPr lang="en-US" sz="1400" b="1" i="0" u="none" strike="noStrike">
                          <a:solidFill>
                            <a:srgbClr val="000000"/>
                          </a:solidFill>
                          <a:effectLst/>
                          <a:latin typeface="Arial" panose="020B0604020202020204" pitchFamily="34" charset="0"/>
                        </a:rPr>
                        <a:t>Boise State University</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solidFill>
                            <a:srgbClr val="000000"/>
                          </a:solidFill>
                          <a:effectLst/>
                          <a:latin typeface="Calibri" panose="020F0502020204030204" pitchFamily="34" charset="0"/>
                        </a:rPr>
                        <a:t>78%</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solidFill>
                            <a:srgbClr val="000000"/>
                          </a:solidFill>
                          <a:effectLst/>
                          <a:latin typeface="Calibri" panose="020F0502020204030204" pitchFamily="34" charset="0"/>
                        </a:rPr>
                        <a:t>29%</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solidFill>
                            <a:srgbClr val="000000"/>
                          </a:solidFill>
                          <a:effectLst/>
                          <a:latin typeface="Calibri" panose="020F0502020204030204" pitchFamily="34" charset="0"/>
                        </a:rPr>
                        <a:t>54%</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43751974"/>
                  </a:ext>
                </a:extLst>
              </a:tr>
              <a:tr h="287988">
                <a:tc>
                  <a:txBody>
                    <a:bodyPr/>
                    <a:lstStyle/>
                    <a:p>
                      <a:pPr algn="l" rtl="0" fontAlgn="ctr"/>
                      <a:r>
                        <a:rPr lang="en-US" sz="1400" b="1" i="0" u="none" strike="noStrike">
                          <a:solidFill>
                            <a:srgbClr val="A90533"/>
                          </a:solidFill>
                          <a:effectLst/>
                          <a:latin typeface="Arial" panose="020B0604020202020204" pitchFamily="34" charset="0"/>
                        </a:rPr>
                        <a:t>IUPUI (Includes Columbus)</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r>
                        <a:rPr lang="en-US" sz="1800" b="0" i="0" u="none" strike="noStrike">
                          <a:solidFill>
                            <a:srgbClr val="C00000"/>
                          </a:solidFill>
                          <a:effectLst/>
                          <a:latin typeface="Calibri" panose="020F0502020204030204" pitchFamily="34" charset="0"/>
                        </a:rPr>
                        <a:t>75%</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r>
                        <a:rPr lang="en-US" sz="1800" b="0" i="0" u="none" strike="noStrike">
                          <a:solidFill>
                            <a:srgbClr val="C00000"/>
                          </a:solidFill>
                          <a:effectLst/>
                          <a:latin typeface="Calibri" panose="020F0502020204030204" pitchFamily="34" charset="0"/>
                        </a:rPr>
                        <a:t>33%</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r>
                        <a:rPr lang="en-US" sz="1800" b="0" i="0" u="none" strike="noStrike">
                          <a:solidFill>
                            <a:srgbClr val="C00000"/>
                          </a:solidFill>
                          <a:effectLst/>
                          <a:latin typeface="Calibri" panose="020F0502020204030204" pitchFamily="34" charset="0"/>
                        </a:rPr>
                        <a:t>53%</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189960415"/>
                  </a:ext>
                </a:extLst>
              </a:tr>
              <a:tr h="87034">
                <a:tc>
                  <a:txBody>
                    <a:bodyPr/>
                    <a:lstStyle/>
                    <a:p>
                      <a:pPr algn="l" rtl="0" fontAlgn="ctr"/>
                      <a:r>
                        <a:rPr lang="en-US" sz="1400" b="1" i="0" u="none" strike="noStrike">
                          <a:solidFill>
                            <a:srgbClr val="000000"/>
                          </a:solidFill>
                          <a:effectLst/>
                          <a:latin typeface="Arial" panose="020B0604020202020204" pitchFamily="34" charset="0"/>
                        </a:rPr>
                        <a:t>Portland State University</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solidFill>
                            <a:srgbClr val="000000"/>
                          </a:solidFill>
                          <a:effectLst/>
                          <a:latin typeface="Calibri" panose="020F0502020204030204" pitchFamily="34" charset="0"/>
                        </a:rPr>
                        <a:t>75%</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solidFill>
                            <a:srgbClr val="000000"/>
                          </a:solidFill>
                          <a:effectLst/>
                          <a:latin typeface="Calibri" panose="020F0502020204030204" pitchFamily="34" charset="0"/>
                        </a:rPr>
                        <a:t>27%</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85000"/>
                      </a:schemeClr>
                    </a:solidFill>
                  </a:tcPr>
                </a:tc>
                <a:tc>
                  <a:txBody>
                    <a:bodyPr/>
                    <a:lstStyle/>
                    <a:p>
                      <a:pPr algn="ctr" fontAlgn="b"/>
                      <a:r>
                        <a:rPr lang="en-US" sz="1800" b="0" i="0" u="none" strike="noStrike">
                          <a:solidFill>
                            <a:srgbClr val="000000"/>
                          </a:solidFill>
                          <a:effectLst/>
                          <a:latin typeface="Calibri" panose="020F0502020204030204" pitchFamily="34" charset="0"/>
                        </a:rPr>
                        <a:t>49%</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60762025"/>
                  </a:ext>
                </a:extLst>
              </a:tr>
              <a:tr h="287988">
                <a:tc>
                  <a:txBody>
                    <a:bodyPr/>
                    <a:lstStyle/>
                    <a:p>
                      <a:pPr algn="l" rtl="0" fontAlgn="ctr"/>
                      <a:r>
                        <a:rPr lang="en-US" sz="1400" b="1" i="0" u="none" strike="noStrike">
                          <a:solidFill>
                            <a:srgbClr val="000000"/>
                          </a:solidFill>
                          <a:effectLst/>
                          <a:latin typeface="Arial" panose="020B0604020202020204" pitchFamily="34" charset="0"/>
                        </a:rPr>
                        <a:t>University of Wisconsin</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75%</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21%</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46%</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997979065"/>
                  </a:ext>
                </a:extLst>
              </a:tr>
            </a:tbl>
          </a:graphicData>
        </a:graphic>
      </p:graphicFrame>
      <p:sp>
        <p:nvSpPr>
          <p:cNvPr id="9" name="Rectangle 8"/>
          <p:cNvSpPr/>
          <p:nvPr/>
        </p:nvSpPr>
        <p:spPr>
          <a:xfrm>
            <a:off x="364442" y="5565719"/>
            <a:ext cx="8666725" cy="276999"/>
          </a:xfrm>
          <a:prstGeom prst="rect">
            <a:avLst/>
          </a:prstGeom>
        </p:spPr>
        <p:txBody>
          <a:bodyPr wrap="square">
            <a:spAutoFit/>
          </a:bodyPr>
          <a:lstStyle/>
          <a:p>
            <a:r>
              <a:rPr lang="en-US" sz="1200" dirty="0"/>
              <a:t>Note: Retention cohort </a:t>
            </a:r>
            <a:r>
              <a:rPr lang="en-US" sz="1200" dirty="0" smtClean="0"/>
              <a:t>2019, </a:t>
            </a:r>
            <a:r>
              <a:rPr lang="en-US" sz="1200" dirty="0"/>
              <a:t>Four-Year Graduation and Six-Year Graduation Rates </a:t>
            </a:r>
            <a:r>
              <a:rPr lang="en-US" sz="1200" dirty="0" smtClean="0"/>
              <a:t>2014. </a:t>
            </a:r>
            <a:r>
              <a:rPr lang="en-US" sz="1200" dirty="0"/>
              <a:t>Includes Columbus. Source: </a:t>
            </a:r>
            <a:r>
              <a:rPr lang="en-US" sz="1200" dirty="0" smtClean="0"/>
              <a:t>NCES </a:t>
            </a:r>
            <a:endParaRPr lang="en-US" sz="1200" dirty="0"/>
          </a:p>
        </p:txBody>
      </p:sp>
    </p:spTree>
    <p:extLst>
      <p:ext uri="{BB962C8B-B14F-4D97-AF65-F5344CB8AC3E}">
        <p14:creationId xmlns:p14="http://schemas.microsoft.com/office/powerpoint/2010/main" val="18885073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113" y="206135"/>
            <a:ext cx="8004391" cy="638906"/>
          </a:xfrm>
        </p:spPr>
        <p:txBody>
          <a:bodyPr>
            <a:normAutofit fontScale="90000"/>
          </a:bodyPr>
          <a:lstStyle/>
          <a:p>
            <a:r>
              <a:rPr lang="en-US" dirty="0" smtClean="0"/>
              <a:t>Fall 2017 Comparisons: Large</a:t>
            </a:r>
            <a:r>
              <a:rPr lang="en-US" dirty="0"/>
              <a:t>, Urban Public </a:t>
            </a:r>
            <a:r>
              <a:rPr lang="en-US" dirty="0" smtClean="0"/>
              <a:t/>
            </a:r>
            <a:br>
              <a:rPr lang="en-US" dirty="0" smtClean="0"/>
            </a:br>
            <a:endParaRPr lang="en-US" sz="2000" dirty="0"/>
          </a:p>
        </p:txBody>
      </p:sp>
      <p:graphicFrame>
        <p:nvGraphicFramePr>
          <p:cNvPr id="5" name="Content Placeholder 4"/>
          <p:cNvGraphicFramePr>
            <a:graphicFrameLocks noGrp="1"/>
          </p:cNvGraphicFramePr>
          <p:nvPr>
            <p:ph idx="1"/>
            <p:extLst/>
          </p:nvPr>
        </p:nvGraphicFramePr>
        <p:xfrm>
          <a:off x="155927" y="680957"/>
          <a:ext cx="8832145" cy="4797324"/>
        </p:xfrm>
        <a:graphic>
          <a:graphicData uri="http://schemas.openxmlformats.org/drawingml/2006/table">
            <a:tbl>
              <a:tblPr firstRow="1" bandRow="1">
                <a:tableStyleId>{9D7B26C5-4107-4FEC-AEDC-1716B250A1EF}</a:tableStyleId>
              </a:tblPr>
              <a:tblGrid>
                <a:gridCol w="2469677">
                  <a:extLst>
                    <a:ext uri="{9D8B030D-6E8A-4147-A177-3AD203B41FA5}">
                      <a16:colId xmlns:a16="http://schemas.microsoft.com/office/drawing/2014/main" val="2497901790"/>
                    </a:ext>
                  </a:extLst>
                </a:gridCol>
                <a:gridCol w="1148374">
                  <a:extLst>
                    <a:ext uri="{9D8B030D-6E8A-4147-A177-3AD203B41FA5}">
                      <a16:colId xmlns:a16="http://schemas.microsoft.com/office/drawing/2014/main" val="2654124354"/>
                    </a:ext>
                  </a:extLst>
                </a:gridCol>
                <a:gridCol w="1079863">
                  <a:extLst>
                    <a:ext uri="{9D8B030D-6E8A-4147-A177-3AD203B41FA5}">
                      <a16:colId xmlns:a16="http://schemas.microsoft.com/office/drawing/2014/main" val="3464768083"/>
                    </a:ext>
                  </a:extLst>
                </a:gridCol>
                <a:gridCol w="1378077">
                  <a:extLst>
                    <a:ext uri="{9D8B030D-6E8A-4147-A177-3AD203B41FA5}">
                      <a16:colId xmlns:a16="http://schemas.microsoft.com/office/drawing/2014/main" val="828707245"/>
                    </a:ext>
                  </a:extLst>
                </a:gridCol>
                <a:gridCol w="1378077">
                  <a:extLst>
                    <a:ext uri="{9D8B030D-6E8A-4147-A177-3AD203B41FA5}">
                      <a16:colId xmlns:a16="http://schemas.microsoft.com/office/drawing/2014/main" val="3778429710"/>
                    </a:ext>
                  </a:extLst>
                </a:gridCol>
                <a:gridCol w="1378077">
                  <a:extLst>
                    <a:ext uri="{9D8B030D-6E8A-4147-A177-3AD203B41FA5}">
                      <a16:colId xmlns:a16="http://schemas.microsoft.com/office/drawing/2014/main" val="3484298488"/>
                    </a:ext>
                  </a:extLst>
                </a:gridCol>
              </a:tblGrid>
              <a:tr h="469511">
                <a:tc>
                  <a:txBody>
                    <a:bodyPr/>
                    <a:lstStyle/>
                    <a:p>
                      <a:r>
                        <a:rPr lang="en-US" sz="1600" dirty="0" smtClean="0">
                          <a:solidFill>
                            <a:schemeClr val="bg1"/>
                          </a:solidFill>
                        </a:rPr>
                        <a:t>Institution </a:t>
                      </a:r>
                      <a:endParaRPr lang="en-US" sz="1600" dirty="0">
                        <a:solidFill>
                          <a:schemeClr val="bg1"/>
                        </a:solidFill>
                      </a:endParaRPr>
                    </a:p>
                  </a:txBody>
                  <a:tcPr marL="86619" marR="86619" anchor="ctr">
                    <a:solidFill>
                      <a:srgbClr val="A90533"/>
                    </a:solidFill>
                  </a:tcPr>
                </a:tc>
                <a:tc>
                  <a:txBody>
                    <a:bodyPr/>
                    <a:lstStyle/>
                    <a:p>
                      <a:pPr algn="ctr" fontAlgn="b"/>
                      <a:r>
                        <a:rPr lang="en-US" sz="1600" b="1" kern="1200" dirty="0">
                          <a:solidFill>
                            <a:schemeClr val="bg1"/>
                          </a:solidFill>
                          <a:latin typeface="+mn-lt"/>
                          <a:ea typeface="+mn-ea"/>
                          <a:cs typeface="+mn-cs"/>
                        </a:rPr>
                        <a:t>Headcount</a:t>
                      </a:r>
                    </a:p>
                  </a:txBody>
                  <a:tcPr marL="9023" marR="9023" marT="9525" marB="0" anchor="ctr">
                    <a:solidFill>
                      <a:srgbClr val="A90533"/>
                    </a:solidFill>
                  </a:tcPr>
                </a:tc>
                <a:tc>
                  <a:txBody>
                    <a:bodyPr/>
                    <a:lstStyle/>
                    <a:p>
                      <a:pPr algn="ctr" fontAlgn="b"/>
                      <a:r>
                        <a:rPr lang="en-US" sz="1600" b="1" kern="1200" dirty="0">
                          <a:solidFill>
                            <a:schemeClr val="bg1"/>
                          </a:solidFill>
                          <a:latin typeface="+mn-lt"/>
                          <a:ea typeface="+mn-ea"/>
                          <a:cs typeface="+mn-cs"/>
                        </a:rPr>
                        <a:t>Selectivity</a:t>
                      </a:r>
                    </a:p>
                  </a:txBody>
                  <a:tcPr marL="9023" marR="9023" marT="9525" marB="0" anchor="ctr">
                    <a:solidFill>
                      <a:srgbClr val="A90533"/>
                    </a:solidFill>
                  </a:tcPr>
                </a:tc>
                <a:tc>
                  <a:txBody>
                    <a:bodyPr/>
                    <a:lstStyle/>
                    <a:p>
                      <a:pPr algn="ctr" fontAlgn="b"/>
                      <a:r>
                        <a:rPr lang="en-US" sz="1600" b="1" kern="1200" dirty="0">
                          <a:solidFill>
                            <a:schemeClr val="bg1"/>
                          </a:solidFill>
                          <a:latin typeface="+mn-lt"/>
                          <a:ea typeface="+mn-ea"/>
                          <a:cs typeface="+mn-cs"/>
                        </a:rPr>
                        <a:t>Urbanization</a:t>
                      </a:r>
                    </a:p>
                  </a:txBody>
                  <a:tcPr marL="9023" marR="9023" marT="9525" marB="0" anchor="ctr">
                    <a:solidFill>
                      <a:srgbClr val="A90533"/>
                    </a:solidFill>
                  </a:tcPr>
                </a:tc>
                <a:tc>
                  <a:txBody>
                    <a:bodyPr/>
                    <a:lstStyle/>
                    <a:p>
                      <a:pPr algn="ctr" fontAlgn="b"/>
                      <a:r>
                        <a:rPr lang="en-US" sz="1600" b="1" kern="1200" dirty="0" smtClean="0">
                          <a:solidFill>
                            <a:schemeClr val="bg1"/>
                          </a:solidFill>
                          <a:latin typeface="+mn-lt"/>
                          <a:ea typeface="+mn-ea"/>
                          <a:cs typeface="+mn-cs"/>
                        </a:rPr>
                        <a:t>Avg. SAT /ACT</a:t>
                      </a:r>
                      <a:endParaRPr lang="en-US" sz="1600" b="1" kern="1200" dirty="0">
                        <a:solidFill>
                          <a:schemeClr val="bg1"/>
                        </a:solidFill>
                        <a:latin typeface="+mn-lt"/>
                        <a:ea typeface="+mn-ea"/>
                        <a:cs typeface="+mn-cs"/>
                      </a:endParaRPr>
                    </a:p>
                  </a:txBody>
                  <a:tcPr marL="9023" marR="9023" marT="9525" marB="0" anchor="ctr">
                    <a:solidFill>
                      <a:srgbClr val="A90533"/>
                    </a:solidFill>
                  </a:tcPr>
                </a:tc>
                <a:tc>
                  <a:txBody>
                    <a:bodyPr/>
                    <a:lstStyle/>
                    <a:p>
                      <a:pPr algn="ctr" fontAlgn="b"/>
                      <a:r>
                        <a:rPr lang="en-US" sz="1600" b="1" kern="1200" dirty="0" smtClean="0">
                          <a:solidFill>
                            <a:schemeClr val="bg1"/>
                          </a:solidFill>
                          <a:latin typeface="+mn-lt"/>
                          <a:ea typeface="+mn-ea"/>
                          <a:cs typeface="+mn-cs"/>
                        </a:rPr>
                        <a:t>One-Year Retention* </a:t>
                      </a:r>
                      <a:endParaRPr lang="en-US" sz="1600" b="1" kern="1200" dirty="0">
                        <a:solidFill>
                          <a:schemeClr val="bg1"/>
                        </a:solidFill>
                        <a:latin typeface="+mn-lt"/>
                        <a:ea typeface="+mn-ea"/>
                        <a:cs typeface="+mn-cs"/>
                      </a:endParaRPr>
                    </a:p>
                  </a:txBody>
                  <a:tcPr marL="9023" marR="9023" marT="9525" marB="0" anchor="ctr">
                    <a:solidFill>
                      <a:srgbClr val="A90533"/>
                    </a:solidFill>
                  </a:tcPr>
                </a:tc>
                <a:extLst>
                  <a:ext uri="{0D108BD9-81ED-4DB2-BD59-A6C34878D82A}">
                    <a16:rowId xmlns:a16="http://schemas.microsoft.com/office/drawing/2014/main" val="444546345"/>
                  </a:ext>
                </a:extLst>
              </a:tr>
              <a:tr h="389574">
                <a:tc>
                  <a:txBody>
                    <a:bodyPr/>
                    <a:lstStyle/>
                    <a:p>
                      <a:pPr marL="0" algn="l"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rPr>
                        <a:t>Temple U</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rPr>
                        <a:t>5141</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kern="1200">
                          <a:solidFill>
                            <a:srgbClr val="000000"/>
                          </a:solidFill>
                          <a:effectLst/>
                          <a:latin typeface="Arial" panose="020B0604020202020204" pitchFamily="34" charset="0"/>
                        </a:rPr>
                        <a:t>1</a:t>
                      </a:r>
                      <a:endParaRPr lang="en-US" sz="1800" b="0" i="0" u="none" strike="noStrike">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rPr>
                        <a:t>City Large</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rPr>
                        <a:t>1223</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dirty="0" smtClean="0">
                          <a:effectLst/>
                          <a:latin typeface="Arial" panose="020B0604020202020204" pitchFamily="34" charset="0"/>
                        </a:rPr>
                        <a:t>89%</a:t>
                      </a:r>
                      <a:endParaRPr lang="en-US" sz="16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167651477"/>
                  </a:ext>
                </a:extLst>
              </a:tr>
              <a:tr h="385011">
                <a:tc>
                  <a:txBody>
                    <a:bodyPr/>
                    <a:lstStyle/>
                    <a:p>
                      <a:pPr algn="l" fontAlgn="b"/>
                      <a:r>
                        <a:rPr lang="da-DK" sz="1600" b="0" i="0" u="none" strike="noStrike" dirty="0">
                          <a:solidFill>
                            <a:srgbClr val="000000"/>
                          </a:solidFill>
                          <a:effectLst/>
                          <a:latin typeface="+mn-lt"/>
                        </a:rPr>
                        <a:t>U at Buffalo, </a:t>
                      </a:r>
                      <a:r>
                        <a:rPr lang="da-DK" sz="1600" b="0" i="0" u="none" strike="noStrike" dirty="0" smtClean="0">
                          <a:solidFill>
                            <a:srgbClr val="000000"/>
                          </a:solidFill>
                          <a:effectLst/>
                          <a:latin typeface="+mn-lt"/>
                        </a:rPr>
                        <a:t>SUNY</a:t>
                      </a:r>
                      <a:endParaRPr lang="da-DK"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dirty="0" smtClean="0">
                          <a:solidFill>
                            <a:srgbClr val="000000"/>
                          </a:solidFill>
                          <a:effectLst/>
                          <a:latin typeface="+mn-lt"/>
                        </a:rPr>
                        <a:t>4170</a:t>
                      </a:r>
                      <a:endParaRPr lang="en-US"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dirty="0">
                          <a:solidFill>
                            <a:srgbClr val="000000"/>
                          </a:solidFill>
                          <a:effectLst/>
                          <a:latin typeface="+mn-lt"/>
                        </a:rPr>
                        <a:t>1</a:t>
                      </a:r>
                    </a:p>
                  </a:txBody>
                  <a:tcPr marL="9525" marR="9525" marT="9525" marB="0" anchor="ctr"/>
                </a:tc>
                <a:tc>
                  <a:txBody>
                    <a:bodyPr/>
                    <a:lstStyle/>
                    <a:p>
                      <a:pPr algn="r" fontAlgn="b"/>
                      <a:r>
                        <a:rPr lang="en-US" sz="1600" b="0" i="0" u="none" strike="noStrike" dirty="0">
                          <a:solidFill>
                            <a:srgbClr val="000000"/>
                          </a:solidFill>
                          <a:effectLst/>
                          <a:latin typeface="+mn-lt"/>
                        </a:rPr>
                        <a:t>Suburb Large</a:t>
                      </a:r>
                    </a:p>
                  </a:txBody>
                  <a:tcPr marL="9525" marR="9525" marT="9525" marB="0" anchor="ctr"/>
                </a:tc>
                <a:tc>
                  <a:txBody>
                    <a:bodyPr/>
                    <a:lstStyle/>
                    <a:p>
                      <a:pPr algn="r" fontAlgn="b"/>
                      <a:r>
                        <a:rPr lang="en-US" sz="1600" b="0" i="0" u="none" strike="noStrike" dirty="0" smtClean="0">
                          <a:solidFill>
                            <a:srgbClr val="000000"/>
                          </a:solidFill>
                          <a:effectLst/>
                          <a:latin typeface="+mn-lt"/>
                        </a:rPr>
                        <a:t>1225</a:t>
                      </a:r>
                      <a:endParaRPr lang="en-US"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kern="1200" dirty="0" smtClean="0">
                          <a:solidFill>
                            <a:schemeClr val="tx1"/>
                          </a:solidFill>
                          <a:effectLst/>
                          <a:latin typeface="Arial" panose="020B0604020202020204" pitchFamily="34" charset="0"/>
                          <a:ea typeface="+mn-ea"/>
                          <a:cs typeface="+mn-cs"/>
                        </a:rPr>
                        <a:t>87%</a:t>
                      </a:r>
                      <a:endParaRPr lang="en-US" sz="1600" b="0" i="0" u="none" strike="noStrike" kern="1200" dirty="0">
                        <a:solidFill>
                          <a:schemeClr val="tx1"/>
                        </a:solidFill>
                        <a:effectLst/>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val="3574057552"/>
                  </a:ext>
                </a:extLst>
              </a:tr>
              <a:tr h="385011">
                <a:tc>
                  <a:txBody>
                    <a:bodyPr/>
                    <a:lstStyle/>
                    <a:p>
                      <a:pPr marL="0" algn="l"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rPr>
                        <a:t>Virginia Commonwealth U</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rPr>
                        <a:t>4178</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kern="1200">
                          <a:solidFill>
                            <a:srgbClr val="000000"/>
                          </a:solidFill>
                          <a:effectLst/>
                          <a:latin typeface="Arial" panose="020B0604020202020204" pitchFamily="34" charset="0"/>
                        </a:rPr>
                        <a:t>2</a:t>
                      </a:r>
                      <a:endParaRPr lang="en-US" sz="1800" b="0" i="0" u="none" strike="noStrike">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kern="1200">
                          <a:solidFill>
                            <a:srgbClr val="000000"/>
                          </a:solidFill>
                          <a:effectLst/>
                          <a:latin typeface="Arial" panose="020B0604020202020204" pitchFamily="34" charset="0"/>
                        </a:rPr>
                        <a:t>City Midsize</a:t>
                      </a:r>
                      <a:endParaRPr lang="en-US" sz="1800" b="0" i="0" u="none" strike="noStrike">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rPr>
                        <a:t>1165</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dirty="0" smtClean="0">
                          <a:effectLst/>
                          <a:latin typeface="Arial" panose="020B0604020202020204" pitchFamily="34" charset="0"/>
                        </a:rPr>
                        <a:t>85%</a:t>
                      </a:r>
                      <a:endParaRPr lang="en-US" sz="16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3727997842"/>
                  </a:ext>
                </a:extLst>
              </a:tr>
              <a:tr h="469232">
                <a:tc>
                  <a:txBody>
                    <a:bodyPr/>
                    <a:lstStyle/>
                    <a:p>
                      <a:pPr algn="l" fontAlgn="b"/>
                      <a:r>
                        <a:rPr lang="en-US" sz="1600" b="0" i="0" u="none" strike="noStrike" dirty="0">
                          <a:solidFill>
                            <a:srgbClr val="000000"/>
                          </a:solidFill>
                          <a:effectLst/>
                          <a:latin typeface="+mn-lt"/>
                        </a:rPr>
                        <a:t>U of </a:t>
                      </a:r>
                      <a:r>
                        <a:rPr lang="en-US" sz="1600" b="0" i="0" u="none" strike="noStrike" dirty="0" smtClean="0">
                          <a:solidFill>
                            <a:srgbClr val="000000"/>
                          </a:solidFill>
                          <a:effectLst/>
                          <a:latin typeface="+mn-lt"/>
                        </a:rPr>
                        <a:t>Alabama-Birmingham</a:t>
                      </a:r>
                      <a:endParaRPr lang="en-US"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dirty="0" smtClean="0">
                          <a:solidFill>
                            <a:srgbClr val="000000"/>
                          </a:solidFill>
                          <a:effectLst/>
                          <a:latin typeface="+mn-lt"/>
                        </a:rPr>
                        <a:t>2207</a:t>
                      </a:r>
                      <a:endParaRPr lang="en-US"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dirty="0">
                          <a:solidFill>
                            <a:srgbClr val="000000"/>
                          </a:solidFill>
                          <a:effectLst/>
                          <a:latin typeface="+mn-lt"/>
                        </a:rPr>
                        <a:t>1</a:t>
                      </a:r>
                    </a:p>
                  </a:txBody>
                  <a:tcPr marL="9525" marR="9525" marT="9525" marB="0" anchor="ctr"/>
                </a:tc>
                <a:tc>
                  <a:txBody>
                    <a:bodyPr/>
                    <a:lstStyle/>
                    <a:p>
                      <a:pPr algn="r" fontAlgn="b"/>
                      <a:r>
                        <a:rPr lang="en-US" sz="1600" b="0" i="0" u="none" strike="noStrike" dirty="0">
                          <a:solidFill>
                            <a:srgbClr val="000000"/>
                          </a:solidFill>
                          <a:effectLst/>
                          <a:latin typeface="+mn-lt"/>
                        </a:rPr>
                        <a:t>City Midsize</a:t>
                      </a:r>
                    </a:p>
                  </a:txBody>
                  <a:tcPr marL="9525" marR="9525" marT="9525" marB="0" anchor="ctr"/>
                </a:tc>
                <a:tc>
                  <a:txBody>
                    <a:bodyPr/>
                    <a:lstStyle/>
                    <a:p>
                      <a:pPr algn="r" fontAlgn="b"/>
                      <a:r>
                        <a:rPr lang="en-US" sz="1600" b="0" i="0" u="none" strike="noStrike" dirty="0" smtClean="0">
                          <a:solidFill>
                            <a:srgbClr val="000000"/>
                          </a:solidFill>
                          <a:effectLst/>
                          <a:latin typeface="+mn-lt"/>
                        </a:rPr>
                        <a:t>1216</a:t>
                      </a:r>
                      <a:endParaRPr lang="en-US"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dirty="0" smtClean="0">
                          <a:solidFill>
                            <a:srgbClr val="000000"/>
                          </a:solidFill>
                          <a:effectLst/>
                          <a:latin typeface="+mn-lt"/>
                        </a:rPr>
                        <a:t>82%</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252521072"/>
                  </a:ext>
                </a:extLst>
              </a:tr>
              <a:tr h="469232">
                <a:tc>
                  <a:txBody>
                    <a:bodyPr/>
                    <a:lstStyle/>
                    <a:p>
                      <a:pPr algn="l" fontAlgn="b"/>
                      <a:r>
                        <a:rPr lang="en-US" sz="1600" b="0" i="0" u="none" strike="noStrike" dirty="0">
                          <a:solidFill>
                            <a:srgbClr val="000000"/>
                          </a:solidFill>
                          <a:effectLst/>
                          <a:latin typeface="+mn-lt"/>
                        </a:rPr>
                        <a:t>U of </a:t>
                      </a:r>
                      <a:r>
                        <a:rPr lang="en-US" sz="1600" b="0" i="0" u="none" strike="noStrike" dirty="0" smtClean="0">
                          <a:solidFill>
                            <a:srgbClr val="000000"/>
                          </a:solidFill>
                          <a:effectLst/>
                          <a:latin typeface="+mn-lt"/>
                        </a:rPr>
                        <a:t>Illinois-Chicago</a:t>
                      </a:r>
                      <a:endParaRPr lang="en-US"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dirty="0" smtClean="0">
                          <a:solidFill>
                            <a:srgbClr val="000000"/>
                          </a:solidFill>
                          <a:effectLst/>
                          <a:latin typeface="+mn-lt"/>
                        </a:rPr>
                        <a:t>4014</a:t>
                      </a:r>
                      <a:endParaRPr lang="en-US"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dirty="0">
                          <a:solidFill>
                            <a:srgbClr val="000000"/>
                          </a:solidFill>
                          <a:effectLst/>
                          <a:latin typeface="+mn-lt"/>
                        </a:rPr>
                        <a:t>2</a:t>
                      </a:r>
                    </a:p>
                  </a:txBody>
                  <a:tcPr marL="9525" marR="9525" marT="9525" marB="0" anchor="ctr"/>
                </a:tc>
                <a:tc>
                  <a:txBody>
                    <a:bodyPr/>
                    <a:lstStyle/>
                    <a:p>
                      <a:pPr algn="r" fontAlgn="b"/>
                      <a:r>
                        <a:rPr lang="en-US" sz="1600" b="0" i="0" u="none" strike="noStrike" dirty="0">
                          <a:solidFill>
                            <a:srgbClr val="000000"/>
                          </a:solidFill>
                          <a:effectLst/>
                          <a:latin typeface="+mn-lt"/>
                        </a:rPr>
                        <a:t>City Large</a:t>
                      </a:r>
                    </a:p>
                  </a:txBody>
                  <a:tcPr marL="9525" marR="9525" marT="9525" marB="0" anchor="ctr"/>
                </a:tc>
                <a:tc>
                  <a:txBody>
                    <a:bodyPr/>
                    <a:lstStyle/>
                    <a:p>
                      <a:pPr algn="r" fontAlgn="b"/>
                      <a:r>
                        <a:rPr lang="en-US" sz="1600" b="0" i="0" u="none" strike="noStrike" dirty="0" smtClean="0">
                          <a:solidFill>
                            <a:srgbClr val="000000"/>
                          </a:solidFill>
                          <a:effectLst/>
                          <a:latin typeface="+mn-lt"/>
                        </a:rPr>
                        <a:t>1160</a:t>
                      </a:r>
                      <a:endParaRPr lang="en-US"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dirty="0" smtClean="0">
                          <a:solidFill>
                            <a:srgbClr val="000000"/>
                          </a:solidFill>
                          <a:effectLst/>
                          <a:latin typeface="+mn-lt"/>
                        </a:rPr>
                        <a:t>80%</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195532152"/>
                  </a:ext>
                </a:extLst>
              </a:tr>
              <a:tr h="433137">
                <a:tc>
                  <a:txBody>
                    <a:bodyPr/>
                    <a:lstStyle/>
                    <a:p>
                      <a:pPr marL="0" algn="l"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rPr>
                        <a:t>U of Louisville</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rPr>
                        <a:t>2640</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rPr>
                        <a:t>1</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rPr>
                        <a:t>City Large</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kern="1200" dirty="0" smtClean="0">
                          <a:solidFill>
                            <a:srgbClr val="000000"/>
                          </a:solidFill>
                          <a:effectLst/>
                          <a:latin typeface="Arial" panose="020B0604020202020204" pitchFamily="34" charset="0"/>
                        </a:rPr>
                        <a:t>1210</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dirty="0" smtClean="0">
                          <a:effectLst/>
                          <a:latin typeface="Arial" panose="020B0604020202020204" pitchFamily="34" charset="0"/>
                        </a:rPr>
                        <a:t>80%</a:t>
                      </a:r>
                      <a:endParaRPr lang="en-US" sz="16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316612631"/>
                  </a:ext>
                </a:extLst>
              </a:tr>
              <a:tr h="433137">
                <a:tc>
                  <a:txBody>
                    <a:bodyPr/>
                    <a:lstStyle/>
                    <a:p>
                      <a:pPr algn="l" fontAlgn="b"/>
                      <a:r>
                        <a:rPr lang="en-US" sz="1600" b="0" i="0" u="none" strike="noStrike" dirty="0" smtClean="0">
                          <a:solidFill>
                            <a:srgbClr val="000000"/>
                          </a:solidFill>
                          <a:effectLst/>
                          <a:latin typeface="+mn-lt"/>
                        </a:rPr>
                        <a:t>Wayne State U*</a:t>
                      </a:r>
                      <a:endParaRPr lang="en-US"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dirty="0" smtClean="0">
                          <a:solidFill>
                            <a:srgbClr val="000000"/>
                          </a:solidFill>
                          <a:effectLst/>
                          <a:latin typeface="+mn-lt"/>
                        </a:rPr>
                        <a:t>2398</a:t>
                      </a:r>
                      <a:endParaRPr lang="en-US"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dirty="0" smtClean="0">
                          <a:solidFill>
                            <a:srgbClr val="000000"/>
                          </a:solidFill>
                          <a:effectLst/>
                          <a:latin typeface="+mn-lt"/>
                        </a:rPr>
                        <a:t>2</a:t>
                      </a:r>
                      <a:endParaRPr lang="en-US"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dirty="0" smtClean="0">
                          <a:solidFill>
                            <a:srgbClr val="000000"/>
                          </a:solidFill>
                          <a:effectLst/>
                          <a:latin typeface="+mn-lt"/>
                        </a:rPr>
                        <a:t>City Large</a:t>
                      </a:r>
                      <a:endParaRPr lang="en-US"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dirty="0" smtClean="0">
                          <a:solidFill>
                            <a:srgbClr val="000000"/>
                          </a:solidFill>
                          <a:effectLst/>
                          <a:latin typeface="+mn-lt"/>
                        </a:rPr>
                        <a:t>1168</a:t>
                      </a:r>
                      <a:endParaRPr lang="en-US"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dirty="0" smtClean="0">
                          <a:solidFill>
                            <a:srgbClr val="000000"/>
                          </a:solidFill>
                          <a:effectLst/>
                          <a:latin typeface="+mn-lt"/>
                        </a:rPr>
                        <a:t>79%</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5827258"/>
                  </a:ext>
                </a:extLst>
              </a:tr>
              <a:tr h="433137">
                <a:tc>
                  <a:txBody>
                    <a:bodyPr/>
                    <a:lstStyle/>
                    <a:p>
                      <a:pPr marL="0" algn="l"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rPr>
                        <a:t>U of New Mexico</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rPr>
                        <a:t>3170</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rPr>
                        <a:t>3</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kern="1200" dirty="0">
                          <a:solidFill>
                            <a:srgbClr val="000000"/>
                          </a:solidFill>
                          <a:effectLst/>
                          <a:latin typeface="Arial" panose="020B0604020202020204" pitchFamily="34" charset="0"/>
                        </a:rPr>
                        <a:t>City Large</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kern="1200" dirty="0" smtClean="0">
                          <a:solidFill>
                            <a:srgbClr val="000000"/>
                          </a:solidFill>
                          <a:effectLst/>
                          <a:latin typeface="Arial" panose="020B0604020202020204" pitchFamily="34" charset="0"/>
                        </a:rPr>
                        <a:t>1116</a:t>
                      </a:r>
                      <a:endParaRPr lang="en-US" sz="1800" b="0" i="0" u="none" strike="noStrike" dirty="0">
                        <a:effectLst/>
                        <a:latin typeface="Arial" panose="020B0604020202020204" pitchFamily="34" charset="0"/>
                      </a:endParaRPr>
                    </a:p>
                  </a:txBody>
                  <a:tcPr marL="9525" marR="9525" marT="9525" marB="0" anchor="ctr"/>
                </a:tc>
                <a:tc>
                  <a:txBody>
                    <a:bodyPr/>
                    <a:lstStyle/>
                    <a:p>
                      <a:pPr marL="0" algn="r" rtl="0" eaLnBrk="1" fontAlgn="b" latinLnBrk="0" hangingPunct="1">
                        <a:spcBef>
                          <a:spcPts val="0"/>
                        </a:spcBef>
                        <a:spcAft>
                          <a:spcPts val="0"/>
                        </a:spcAft>
                      </a:pPr>
                      <a:r>
                        <a:rPr lang="en-US" sz="1600" b="0" i="0" u="none" strike="noStrike" dirty="0" smtClean="0">
                          <a:effectLst/>
                          <a:latin typeface="Arial" panose="020B0604020202020204" pitchFamily="34" charset="0"/>
                        </a:rPr>
                        <a:t>74%</a:t>
                      </a:r>
                      <a:endParaRPr lang="en-US" sz="16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724068983"/>
                  </a:ext>
                </a:extLst>
              </a:tr>
              <a:tr h="433137">
                <a:tc>
                  <a:txBody>
                    <a:bodyPr/>
                    <a:lstStyle/>
                    <a:p>
                      <a:pPr algn="l" fontAlgn="b"/>
                      <a:r>
                        <a:rPr lang="en-US" sz="1600" b="1" i="0" u="none" strike="noStrike" dirty="0" smtClean="0">
                          <a:solidFill>
                            <a:srgbClr val="A90533"/>
                          </a:solidFill>
                          <a:effectLst/>
                          <a:latin typeface="+mn-lt"/>
                        </a:rPr>
                        <a:t>IUPUI</a:t>
                      </a:r>
                      <a:endParaRPr lang="en-US" sz="1600" b="1" i="0" u="none" strike="noStrike" dirty="0">
                        <a:solidFill>
                          <a:srgbClr val="A90533"/>
                        </a:solidFill>
                        <a:effectLst/>
                        <a:latin typeface="+mn-lt"/>
                      </a:endParaRPr>
                    </a:p>
                  </a:txBody>
                  <a:tcPr marL="9525" marR="9525" marT="9525" marB="0" anchor="ctr"/>
                </a:tc>
                <a:tc>
                  <a:txBody>
                    <a:bodyPr/>
                    <a:lstStyle/>
                    <a:p>
                      <a:pPr algn="r" fontAlgn="b"/>
                      <a:r>
                        <a:rPr lang="en-US" sz="1600" b="0" i="0" u="none" strike="noStrike" dirty="0" smtClean="0">
                          <a:solidFill>
                            <a:srgbClr val="A90533"/>
                          </a:solidFill>
                          <a:effectLst/>
                          <a:latin typeface="+mn-lt"/>
                        </a:rPr>
                        <a:t>3880</a:t>
                      </a:r>
                      <a:endParaRPr lang="en-US" sz="1600" b="0" i="0" u="none" strike="noStrike" dirty="0">
                        <a:solidFill>
                          <a:srgbClr val="A90533"/>
                        </a:solidFill>
                        <a:effectLst/>
                        <a:latin typeface="+mn-lt"/>
                      </a:endParaRPr>
                    </a:p>
                  </a:txBody>
                  <a:tcPr marL="9525" marR="9525" marT="9525" marB="0" anchor="ctr"/>
                </a:tc>
                <a:tc>
                  <a:txBody>
                    <a:bodyPr/>
                    <a:lstStyle/>
                    <a:p>
                      <a:pPr algn="r" fontAlgn="b"/>
                      <a:r>
                        <a:rPr lang="en-US" sz="1600" b="0" i="0" u="none" strike="noStrike" dirty="0">
                          <a:solidFill>
                            <a:srgbClr val="A90533"/>
                          </a:solidFill>
                          <a:effectLst/>
                          <a:latin typeface="+mn-lt"/>
                        </a:rPr>
                        <a:t>3</a:t>
                      </a:r>
                    </a:p>
                  </a:txBody>
                  <a:tcPr marL="9525" marR="9525" marT="9525" marB="0" anchor="ctr"/>
                </a:tc>
                <a:tc>
                  <a:txBody>
                    <a:bodyPr/>
                    <a:lstStyle/>
                    <a:p>
                      <a:pPr algn="r" fontAlgn="b"/>
                      <a:r>
                        <a:rPr lang="en-US" sz="1600" b="0" i="0" u="none" strike="noStrike" dirty="0">
                          <a:solidFill>
                            <a:srgbClr val="A90533"/>
                          </a:solidFill>
                          <a:effectLst/>
                          <a:latin typeface="+mn-lt"/>
                        </a:rPr>
                        <a:t>City Large</a:t>
                      </a:r>
                    </a:p>
                  </a:txBody>
                  <a:tcPr marL="9525" marR="9525" marT="9525" marB="0" anchor="ctr"/>
                </a:tc>
                <a:tc>
                  <a:txBody>
                    <a:bodyPr/>
                    <a:lstStyle/>
                    <a:p>
                      <a:pPr algn="r" fontAlgn="b"/>
                      <a:r>
                        <a:rPr lang="en-US" sz="1600" b="0" i="0" u="none" strike="noStrike" dirty="0" smtClean="0">
                          <a:solidFill>
                            <a:srgbClr val="A90533"/>
                          </a:solidFill>
                          <a:effectLst/>
                          <a:latin typeface="+mn-lt"/>
                        </a:rPr>
                        <a:t>1098</a:t>
                      </a:r>
                      <a:endParaRPr lang="en-US" sz="1600" b="0" i="0" u="none" strike="noStrike" dirty="0">
                        <a:solidFill>
                          <a:srgbClr val="A90533"/>
                        </a:solidFill>
                        <a:effectLst/>
                        <a:latin typeface="+mn-lt"/>
                      </a:endParaRPr>
                    </a:p>
                  </a:txBody>
                  <a:tcPr marL="9525" marR="9525" marT="9525" marB="0" anchor="ctr"/>
                </a:tc>
                <a:tc>
                  <a:txBody>
                    <a:bodyPr/>
                    <a:lstStyle/>
                    <a:p>
                      <a:pPr algn="r" fontAlgn="b"/>
                      <a:r>
                        <a:rPr lang="en-US" sz="1600" b="1" i="0" u="none" strike="noStrike" dirty="0" smtClean="0">
                          <a:solidFill>
                            <a:srgbClr val="A90533"/>
                          </a:solidFill>
                          <a:effectLst/>
                          <a:latin typeface="+mn-lt"/>
                        </a:rPr>
                        <a:t>72%</a:t>
                      </a:r>
                      <a:endParaRPr lang="en-US" sz="1600" b="1" i="0" u="none" strike="noStrike" dirty="0">
                        <a:solidFill>
                          <a:srgbClr val="A90533"/>
                        </a:solidFill>
                        <a:effectLst/>
                        <a:latin typeface="+mn-lt"/>
                      </a:endParaRPr>
                    </a:p>
                  </a:txBody>
                  <a:tcPr marL="9525" marR="9525" marT="9525" marB="0" anchor="ctr"/>
                </a:tc>
                <a:extLst>
                  <a:ext uri="{0D108BD9-81ED-4DB2-BD59-A6C34878D82A}">
                    <a16:rowId xmlns:a16="http://schemas.microsoft.com/office/drawing/2014/main" val="1841029058"/>
                  </a:ext>
                </a:extLst>
              </a:tr>
              <a:tr h="469511">
                <a:tc>
                  <a:txBody>
                    <a:bodyPr/>
                    <a:lstStyle/>
                    <a:p>
                      <a:pPr algn="l" fontAlgn="b"/>
                      <a:r>
                        <a:rPr lang="en-US" sz="1600" b="0" i="0" u="none" strike="noStrike" dirty="0">
                          <a:solidFill>
                            <a:srgbClr val="000000"/>
                          </a:solidFill>
                          <a:effectLst/>
                          <a:latin typeface="+mn-lt"/>
                        </a:rPr>
                        <a:t>U of Colorado </a:t>
                      </a:r>
                      <a:r>
                        <a:rPr lang="en-US" sz="1600" b="0" i="0" u="none" strike="noStrike" dirty="0" smtClean="0">
                          <a:solidFill>
                            <a:srgbClr val="000000"/>
                          </a:solidFill>
                          <a:effectLst/>
                          <a:latin typeface="+mn-lt"/>
                        </a:rPr>
                        <a:t>Denver</a:t>
                      </a:r>
                      <a:endParaRPr lang="en-US"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dirty="0" smtClean="0">
                          <a:solidFill>
                            <a:srgbClr val="000000"/>
                          </a:solidFill>
                          <a:effectLst/>
                          <a:latin typeface="+mn-lt"/>
                        </a:rPr>
                        <a:t>1408</a:t>
                      </a:r>
                      <a:endParaRPr lang="en-US"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dirty="0">
                          <a:solidFill>
                            <a:srgbClr val="000000"/>
                          </a:solidFill>
                          <a:effectLst/>
                          <a:latin typeface="+mn-lt"/>
                        </a:rPr>
                        <a:t>2</a:t>
                      </a:r>
                    </a:p>
                  </a:txBody>
                  <a:tcPr marL="9525" marR="9525" marT="9525" marB="0" anchor="ctr"/>
                </a:tc>
                <a:tc>
                  <a:txBody>
                    <a:bodyPr/>
                    <a:lstStyle/>
                    <a:p>
                      <a:pPr algn="r" fontAlgn="b"/>
                      <a:r>
                        <a:rPr lang="en-US" sz="1600" b="0" i="0" u="none" strike="noStrike" dirty="0">
                          <a:solidFill>
                            <a:srgbClr val="000000"/>
                          </a:solidFill>
                          <a:effectLst/>
                          <a:latin typeface="+mn-lt"/>
                        </a:rPr>
                        <a:t>City Large</a:t>
                      </a:r>
                    </a:p>
                  </a:txBody>
                  <a:tcPr marL="9525" marR="9525" marT="9525" marB="0" anchor="ctr"/>
                </a:tc>
                <a:tc>
                  <a:txBody>
                    <a:bodyPr/>
                    <a:lstStyle/>
                    <a:p>
                      <a:pPr algn="r" fontAlgn="b"/>
                      <a:r>
                        <a:rPr lang="en-US" sz="1600" b="0" i="0" u="none" strike="noStrike" smtClean="0">
                          <a:solidFill>
                            <a:srgbClr val="000000"/>
                          </a:solidFill>
                          <a:effectLst/>
                          <a:latin typeface="+mn-lt"/>
                        </a:rPr>
                        <a:t>1160</a:t>
                      </a:r>
                      <a:endParaRPr lang="en-US" sz="1600" b="0" i="0" u="none" strike="noStrike" dirty="0">
                        <a:solidFill>
                          <a:srgbClr val="000000"/>
                        </a:solidFill>
                        <a:effectLst/>
                        <a:latin typeface="+mn-lt"/>
                      </a:endParaRPr>
                    </a:p>
                  </a:txBody>
                  <a:tcPr marL="9525" marR="9525" marT="9525" marB="0" anchor="ctr"/>
                </a:tc>
                <a:tc>
                  <a:txBody>
                    <a:bodyPr/>
                    <a:lstStyle/>
                    <a:p>
                      <a:pPr algn="r" fontAlgn="b"/>
                      <a:r>
                        <a:rPr lang="en-US" sz="1600" b="0" i="0" u="none" strike="noStrike" dirty="0" smtClean="0">
                          <a:solidFill>
                            <a:srgbClr val="000000"/>
                          </a:solidFill>
                          <a:effectLst/>
                          <a:latin typeface="+mn-lt"/>
                        </a:rPr>
                        <a:t>72%</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549387211"/>
                  </a:ext>
                </a:extLst>
              </a:tr>
            </a:tbl>
          </a:graphicData>
        </a:graphic>
      </p:graphicFrame>
      <p:sp>
        <p:nvSpPr>
          <p:cNvPr id="3" name="Rectangle 2"/>
          <p:cNvSpPr/>
          <p:nvPr/>
        </p:nvSpPr>
        <p:spPr>
          <a:xfrm>
            <a:off x="0" y="5478281"/>
            <a:ext cx="8988073" cy="8771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Note: The Consortium for Student Retention Data Exchange (CSRDE). IUPUI Indianapolis Only. First-time beginners including full-time and part-time students. </a:t>
            </a:r>
            <a:endParaRPr kumimoji="0" lang="en-US" sz="1200" b="0" i="0" u="none" strike="noStrike" kern="1200" cap="none" spc="0" normalizeH="0" baseline="0" noProof="0" dirty="0" smtClean="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smtClean="0">
              <a:ln>
                <a:noFill/>
              </a:ln>
              <a:solidFill>
                <a:prstClr val="black"/>
              </a:solidFill>
              <a:effectLst/>
              <a:uLnTx/>
              <a:uFillTx/>
              <a:latin typeface="Arial"/>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mn-cs"/>
              </a:rPr>
              <a:t>Fall 2017 data. </a:t>
            </a:r>
            <a:r>
              <a:rPr kumimoji="0" lang="en-US" sz="1200" b="0" i="0" u="none" strike="noStrike" kern="1200" cap="none" spc="0" normalizeH="0" baseline="0" noProof="0" smtClean="0">
                <a:ln>
                  <a:noFill/>
                </a:ln>
                <a:solidFill>
                  <a:prstClr val="black"/>
                </a:solidFill>
                <a:effectLst/>
                <a:uLnTx/>
                <a:uFillTx/>
                <a:latin typeface="Arial"/>
                <a:ea typeface="+mn-ea"/>
                <a:cs typeface="+mn-cs"/>
              </a:rPr>
              <a:t>*Wayne </a:t>
            </a:r>
            <a:r>
              <a:rPr kumimoji="0" lang="en-US" sz="1200" b="0" i="0" u="none" strike="noStrike" kern="1200" cap="none" spc="0" normalizeH="0" baseline="0" noProof="0" dirty="0" smtClean="0">
                <a:ln>
                  <a:noFill/>
                </a:ln>
                <a:solidFill>
                  <a:prstClr val="black"/>
                </a:solidFill>
                <a:effectLst/>
                <a:uLnTx/>
                <a:uFillTx/>
                <a:latin typeface="Arial"/>
                <a:ea typeface="+mn-ea"/>
                <a:cs typeface="+mn-cs"/>
              </a:rPr>
              <a:t>State did not participate in CSRDE last year.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Arial"/>
                <a:ea typeface="+mn-ea"/>
                <a:cs typeface="+mn-cs"/>
              </a:rPr>
              <a:t>*One-Year Retention Based on IPEDS. </a:t>
            </a:r>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850089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1417319"/>
            <a:ext cx="8507368" cy="4534270"/>
          </a:xfrm>
          <a:prstGeom prst="rect">
            <a:avLst/>
          </a:prstGeom>
        </p:spPr>
      </p:pic>
      <p:sp>
        <p:nvSpPr>
          <p:cNvPr id="2" name="Title 1"/>
          <p:cNvSpPr>
            <a:spLocks noGrp="1"/>
          </p:cNvSpPr>
          <p:nvPr>
            <p:ph type="title"/>
          </p:nvPr>
        </p:nvSpPr>
        <p:spPr>
          <a:xfrm>
            <a:off x="457200" y="205929"/>
            <a:ext cx="8229600" cy="1143000"/>
          </a:xfrm>
        </p:spPr>
        <p:txBody>
          <a:bodyPr>
            <a:normAutofit/>
          </a:bodyPr>
          <a:lstStyle/>
          <a:p>
            <a:r>
              <a:rPr lang="en-US" dirty="0"/>
              <a:t>Heads and Credit Metrics</a:t>
            </a:r>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324600"/>
            <a:ext cx="3809502" cy="365125"/>
          </a:xfrm>
        </p:spPr>
        <p:txBody>
          <a:bodyPr/>
          <a:lstStyle/>
          <a:p>
            <a:pPr algn="l"/>
            <a:r>
              <a:rPr lang="en-US" sz="1000" dirty="0" smtClean="0"/>
              <a:t>Office of Institutional Research and Decision Support</a:t>
            </a:r>
            <a:endParaRPr lang="en-US" sz="1000" dirty="0"/>
          </a:p>
        </p:txBody>
      </p:sp>
      <p:sp>
        <p:nvSpPr>
          <p:cNvPr id="3" name="TextBox 2"/>
          <p:cNvSpPr txBox="1"/>
          <p:nvPr/>
        </p:nvSpPr>
        <p:spPr>
          <a:xfrm>
            <a:off x="685800" y="5849034"/>
            <a:ext cx="5334000" cy="276999"/>
          </a:xfrm>
          <a:prstGeom prst="rect">
            <a:avLst/>
          </a:prstGeom>
          <a:noFill/>
        </p:spPr>
        <p:txBody>
          <a:bodyPr wrap="square" rtlCol="0">
            <a:spAutoFit/>
          </a:bodyPr>
          <a:lstStyle/>
          <a:p>
            <a:r>
              <a:rPr lang="en-US" sz="1200" dirty="0" smtClean="0"/>
              <a:t>* Includes degree seeking and non-degree students</a:t>
            </a:r>
            <a:endParaRPr lang="en-US" sz="1200" dirty="0"/>
          </a:p>
        </p:txBody>
      </p:sp>
      <p:pic>
        <p:nvPicPr>
          <p:cNvPr id="5" name="Picture 4"/>
          <p:cNvPicPr>
            <a:picLocks noChangeAspect="1"/>
          </p:cNvPicPr>
          <p:nvPr/>
        </p:nvPicPr>
        <p:blipFill>
          <a:blip r:embed="rId3"/>
          <a:stretch>
            <a:fillRect/>
          </a:stretch>
        </p:blipFill>
        <p:spPr>
          <a:xfrm>
            <a:off x="2065890" y="2414784"/>
            <a:ext cx="6517678" cy="202622"/>
          </a:xfrm>
          <a:prstGeom prst="rect">
            <a:avLst/>
          </a:prstGeom>
        </p:spPr>
      </p:pic>
      <p:cxnSp>
        <p:nvCxnSpPr>
          <p:cNvPr id="16" name="Straight Connector 15"/>
          <p:cNvCxnSpPr/>
          <p:nvPr/>
        </p:nvCxnSpPr>
        <p:spPr>
          <a:xfrm flipV="1">
            <a:off x="2065890" y="3040291"/>
            <a:ext cx="6355868" cy="13750"/>
          </a:xfrm>
          <a:prstGeom prst="line">
            <a:avLst/>
          </a:prstGeom>
          <a:ln w="3175">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1316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567" y="91835"/>
            <a:ext cx="8004391" cy="638906"/>
          </a:xfrm>
        </p:spPr>
        <p:txBody>
          <a:bodyPr>
            <a:normAutofit fontScale="90000"/>
          </a:bodyPr>
          <a:lstStyle/>
          <a:p>
            <a:r>
              <a:rPr lang="en-US" dirty="0" smtClean="0"/>
              <a:t>Fall 2017 Comparisons</a:t>
            </a:r>
            <a:br>
              <a:rPr lang="en-US" dirty="0" smtClean="0"/>
            </a:br>
            <a:endParaRPr lang="en-US" sz="2000" dirty="0"/>
          </a:p>
        </p:txBody>
      </p:sp>
      <p:graphicFrame>
        <p:nvGraphicFramePr>
          <p:cNvPr id="5" name="Content Placeholder 4"/>
          <p:cNvGraphicFramePr>
            <a:graphicFrameLocks noGrp="1"/>
          </p:cNvGraphicFramePr>
          <p:nvPr>
            <p:ph idx="1"/>
            <p:extLst/>
          </p:nvPr>
        </p:nvGraphicFramePr>
        <p:xfrm>
          <a:off x="164853" y="524022"/>
          <a:ext cx="8738079" cy="4963832"/>
        </p:xfrm>
        <a:graphic>
          <a:graphicData uri="http://schemas.openxmlformats.org/drawingml/2006/table">
            <a:tbl>
              <a:tblPr firstRow="1" bandRow="1">
                <a:tableStyleId>{9D7B26C5-4107-4FEC-AEDC-1716B250A1EF}</a:tableStyleId>
              </a:tblPr>
              <a:tblGrid>
                <a:gridCol w="2852667">
                  <a:extLst>
                    <a:ext uri="{9D8B030D-6E8A-4147-A177-3AD203B41FA5}">
                      <a16:colId xmlns:a16="http://schemas.microsoft.com/office/drawing/2014/main" val="2497901790"/>
                    </a:ext>
                  </a:extLst>
                </a:gridCol>
                <a:gridCol w="1074368">
                  <a:extLst>
                    <a:ext uri="{9D8B030D-6E8A-4147-A177-3AD203B41FA5}">
                      <a16:colId xmlns:a16="http://schemas.microsoft.com/office/drawing/2014/main" val="2654124354"/>
                    </a:ext>
                  </a:extLst>
                </a:gridCol>
                <a:gridCol w="1207012">
                  <a:extLst>
                    <a:ext uri="{9D8B030D-6E8A-4147-A177-3AD203B41FA5}">
                      <a16:colId xmlns:a16="http://schemas.microsoft.com/office/drawing/2014/main" val="3464768083"/>
                    </a:ext>
                  </a:extLst>
                </a:gridCol>
                <a:gridCol w="630265">
                  <a:extLst>
                    <a:ext uri="{9D8B030D-6E8A-4147-A177-3AD203B41FA5}">
                      <a16:colId xmlns:a16="http://schemas.microsoft.com/office/drawing/2014/main" val="828707245"/>
                    </a:ext>
                  </a:extLst>
                </a:gridCol>
                <a:gridCol w="959248">
                  <a:extLst>
                    <a:ext uri="{9D8B030D-6E8A-4147-A177-3AD203B41FA5}">
                      <a16:colId xmlns:a16="http://schemas.microsoft.com/office/drawing/2014/main" val="2878158107"/>
                    </a:ext>
                  </a:extLst>
                </a:gridCol>
                <a:gridCol w="1003009">
                  <a:extLst>
                    <a:ext uri="{9D8B030D-6E8A-4147-A177-3AD203B41FA5}">
                      <a16:colId xmlns:a16="http://schemas.microsoft.com/office/drawing/2014/main" val="2316053010"/>
                    </a:ext>
                  </a:extLst>
                </a:gridCol>
                <a:gridCol w="1011510">
                  <a:extLst>
                    <a:ext uri="{9D8B030D-6E8A-4147-A177-3AD203B41FA5}">
                      <a16:colId xmlns:a16="http://schemas.microsoft.com/office/drawing/2014/main" val="2525635161"/>
                    </a:ext>
                  </a:extLst>
                </a:gridCol>
              </a:tblGrid>
              <a:tr h="872234">
                <a:tc>
                  <a:txBody>
                    <a:bodyPr/>
                    <a:lstStyle/>
                    <a:p>
                      <a:r>
                        <a:rPr lang="en-US" sz="1600" dirty="0" smtClean="0">
                          <a:solidFill>
                            <a:schemeClr val="bg1"/>
                          </a:solidFill>
                        </a:rPr>
                        <a:t>Institution </a:t>
                      </a:r>
                      <a:endParaRPr lang="en-US" sz="1600" dirty="0">
                        <a:solidFill>
                          <a:schemeClr val="bg1"/>
                        </a:solidFill>
                      </a:endParaRPr>
                    </a:p>
                  </a:txBody>
                  <a:tcPr marL="86619" marR="86619" anchor="ctr">
                    <a:solidFill>
                      <a:srgbClr val="A90533"/>
                    </a:solidFill>
                  </a:tcPr>
                </a:tc>
                <a:tc>
                  <a:txBody>
                    <a:bodyPr/>
                    <a:lstStyle/>
                    <a:p>
                      <a:pPr marL="0" algn="l" defTabSz="457200" rtl="0" eaLnBrk="1" fontAlgn="b" latinLnBrk="0" hangingPunct="1"/>
                      <a:r>
                        <a:rPr lang="en-US" sz="1600" b="1" kern="1200" dirty="0">
                          <a:solidFill>
                            <a:schemeClr val="bg1"/>
                          </a:solidFill>
                          <a:latin typeface="+mn-lt"/>
                          <a:ea typeface="+mn-ea"/>
                          <a:cs typeface="+mn-cs"/>
                        </a:rPr>
                        <a:t>Federal </a:t>
                      </a:r>
                      <a:r>
                        <a:rPr lang="en-US" sz="1600" b="1" kern="1200" dirty="0" smtClean="0">
                          <a:solidFill>
                            <a:schemeClr val="bg1"/>
                          </a:solidFill>
                          <a:latin typeface="+mn-lt"/>
                          <a:ea typeface="+mn-ea"/>
                          <a:cs typeface="+mn-cs"/>
                        </a:rPr>
                        <a:t>Pell Grants</a:t>
                      </a:r>
                      <a:endParaRPr lang="en-US" sz="1600" b="1" kern="1200" dirty="0">
                        <a:solidFill>
                          <a:schemeClr val="bg1"/>
                        </a:solidFill>
                        <a:latin typeface="+mn-lt"/>
                        <a:ea typeface="+mn-ea"/>
                        <a:cs typeface="+mn-cs"/>
                      </a:endParaRPr>
                    </a:p>
                  </a:txBody>
                  <a:tcPr marL="9525" marR="9525" marT="9525" marB="0" anchor="ctr">
                    <a:solidFill>
                      <a:srgbClr val="A90533"/>
                    </a:solidFill>
                  </a:tcPr>
                </a:tc>
                <a:tc>
                  <a:txBody>
                    <a:bodyPr/>
                    <a:lstStyle/>
                    <a:p>
                      <a:pPr marL="0" algn="l" defTabSz="457200" rtl="0" eaLnBrk="1" fontAlgn="b" latinLnBrk="0" hangingPunct="1"/>
                      <a:r>
                        <a:rPr lang="en-US" sz="1600" b="1" kern="1200" dirty="0">
                          <a:solidFill>
                            <a:schemeClr val="bg1"/>
                          </a:solidFill>
                          <a:latin typeface="+mn-lt"/>
                          <a:ea typeface="+mn-ea"/>
                          <a:cs typeface="+mn-cs"/>
                        </a:rPr>
                        <a:t>Under Rep. Minorities</a:t>
                      </a:r>
                    </a:p>
                  </a:txBody>
                  <a:tcPr marL="9525" marR="9525" marT="9525" marB="0" anchor="ctr">
                    <a:solidFill>
                      <a:srgbClr val="A90533"/>
                    </a:solidFill>
                  </a:tcPr>
                </a:tc>
                <a:tc>
                  <a:txBody>
                    <a:bodyPr/>
                    <a:lstStyle/>
                    <a:p>
                      <a:pPr marL="0" algn="l" defTabSz="457200" rtl="0" eaLnBrk="1" fontAlgn="b" latinLnBrk="0" hangingPunct="1"/>
                      <a:r>
                        <a:rPr lang="en-US" sz="1600" b="1" kern="1200" dirty="0">
                          <a:solidFill>
                            <a:schemeClr val="bg1"/>
                          </a:solidFill>
                          <a:latin typeface="+mn-lt"/>
                          <a:ea typeface="+mn-ea"/>
                          <a:cs typeface="+mn-cs"/>
                        </a:rPr>
                        <a:t>24yrs or older</a:t>
                      </a:r>
                    </a:p>
                  </a:txBody>
                  <a:tcPr marL="9525" marR="9525" marT="9525" marB="0" anchor="ctr">
                    <a:solidFill>
                      <a:srgbClr val="A90533"/>
                    </a:solidFill>
                  </a:tcPr>
                </a:tc>
                <a:tc>
                  <a:txBody>
                    <a:bodyPr/>
                    <a:lstStyle/>
                    <a:p>
                      <a:pPr marL="0" algn="l" defTabSz="457200" rtl="0" eaLnBrk="1" fontAlgn="b" latinLnBrk="0" hangingPunct="1"/>
                      <a:r>
                        <a:rPr lang="en-US" sz="1600" b="1" kern="1200" dirty="0" smtClean="0">
                          <a:solidFill>
                            <a:schemeClr val="bg1"/>
                          </a:solidFill>
                          <a:latin typeface="+mn-lt"/>
                          <a:ea typeface="+mn-ea"/>
                          <a:cs typeface="+mn-cs"/>
                        </a:rPr>
                        <a:t>Campus </a:t>
                      </a:r>
                      <a:r>
                        <a:rPr lang="en-US" sz="1600" b="1" kern="1200" dirty="0">
                          <a:solidFill>
                            <a:schemeClr val="bg1"/>
                          </a:solidFill>
                          <a:latin typeface="+mn-lt"/>
                          <a:ea typeface="+mn-ea"/>
                          <a:cs typeface="+mn-cs"/>
                        </a:rPr>
                        <a:t>Housing</a:t>
                      </a:r>
                    </a:p>
                  </a:txBody>
                  <a:tcPr marL="9525" marR="9525" marT="9525" marB="0" anchor="ctr">
                    <a:solidFill>
                      <a:srgbClr val="A90533"/>
                    </a:solidFill>
                  </a:tcPr>
                </a:tc>
                <a:tc>
                  <a:txBody>
                    <a:bodyPr/>
                    <a:lstStyle/>
                    <a:p>
                      <a:pPr marL="0" algn="l" defTabSz="457200" rtl="0" eaLnBrk="1" fontAlgn="b" latinLnBrk="0" hangingPunct="1"/>
                      <a:r>
                        <a:rPr lang="en-US" sz="1600" b="1" kern="1200" dirty="0" smtClean="0">
                          <a:solidFill>
                            <a:schemeClr val="bg1"/>
                          </a:solidFill>
                          <a:latin typeface="+mn-lt"/>
                          <a:ea typeface="+mn-ea"/>
                          <a:cs typeface="+mn-cs"/>
                        </a:rPr>
                        <a:t>First Fall GPA Below 2.0</a:t>
                      </a:r>
                      <a:endParaRPr lang="en-US" sz="1600" b="1" kern="1200" dirty="0">
                        <a:solidFill>
                          <a:schemeClr val="bg1"/>
                        </a:solidFill>
                        <a:latin typeface="+mn-lt"/>
                        <a:ea typeface="+mn-ea"/>
                        <a:cs typeface="+mn-cs"/>
                      </a:endParaRPr>
                    </a:p>
                  </a:txBody>
                  <a:tcPr marL="9525" marR="9525" marT="9525" marB="0" anchor="ctr">
                    <a:solidFill>
                      <a:srgbClr val="A90533"/>
                    </a:solidFill>
                  </a:tcPr>
                </a:tc>
                <a:tc>
                  <a:txBody>
                    <a:bodyPr/>
                    <a:lstStyle/>
                    <a:p>
                      <a:pPr marL="0" algn="l" defTabSz="457200" rtl="0" eaLnBrk="1" fontAlgn="b" latinLnBrk="0" hangingPunct="1"/>
                      <a:r>
                        <a:rPr lang="en-US" sz="1600" b="1" kern="1200" dirty="0" smtClean="0">
                          <a:solidFill>
                            <a:schemeClr val="bg1"/>
                          </a:solidFill>
                          <a:latin typeface="+mn-lt"/>
                          <a:ea typeface="+mn-ea"/>
                          <a:cs typeface="+mn-cs"/>
                        </a:rPr>
                        <a:t>Fall-Spring </a:t>
                      </a:r>
                      <a:r>
                        <a:rPr lang="en-US" sz="1600" b="1" kern="1200" dirty="0" err="1" smtClean="0">
                          <a:solidFill>
                            <a:schemeClr val="bg1"/>
                          </a:solidFill>
                          <a:latin typeface="+mn-lt"/>
                          <a:ea typeface="+mn-ea"/>
                          <a:cs typeface="+mn-cs"/>
                        </a:rPr>
                        <a:t>Retn</a:t>
                      </a:r>
                      <a:r>
                        <a:rPr lang="en-US" sz="1600" b="1" kern="1200" dirty="0" smtClean="0">
                          <a:solidFill>
                            <a:schemeClr val="bg1"/>
                          </a:solidFill>
                          <a:latin typeface="+mn-lt"/>
                          <a:ea typeface="+mn-ea"/>
                          <a:cs typeface="+mn-cs"/>
                        </a:rPr>
                        <a:t> Rate </a:t>
                      </a:r>
                      <a:endParaRPr lang="en-US" sz="1600" b="1" kern="1200" dirty="0">
                        <a:solidFill>
                          <a:schemeClr val="bg1"/>
                        </a:solidFill>
                        <a:latin typeface="+mn-lt"/>
                        <a:ea typeface="+mn-ea"/>
                        <a:cs typeface="+mn-cs"/>
                      </a:endParaRPr>
                    </a:p>
                  </a:txBody>
                  <a:tcPr marL="9023" marR="9023" marT="9525" marB="0" anchor="ctr">
                    <a:solidFill>
                      <a:srgbClr val="A90533"/>
                    </a:solidFill>
                  </a:tcPr>
                </a:tc>
                <a:extLst>
                  <a:ext uri="{0D108BD9-81ED-4DB2-BD59-A6C34878D82A}">
                    <a16:rowId xmlns:a16="http://schemas.microsoft.com/office/drawing/2014/main" val="444546345"/>
                  </a:ext>
                </a:extLst>
              </a:tr>
              <a:tr h="405696">
                <a:tc>
                  <a:txBody>
                    <a:bodyPr/>
                    <a:lstStyle/>
                    <a:p>
                      <a:pPr algn="l" fontAlgn="b"/>
                      <a:r>
                        <a:rPr lang="da-DK" sz="1600" b="0" i="0" u="none" strike="noStrike" dirty="0">
                          <a:solidFill>
                            <a:srgbClr val="000000"/>
                          </a:solidFill>
                          <a:effectLst/>
                          <a:latin typeface="+mn-lt"/>
                        </a:rPr>
                        <a:t>U at Buffalo, </a:t>
                      </a:r>
                      <a:r>
                        <a:rPr lang="da-DK" sz="1600" b="0" i="0" u="none" strike="noStrike" dirty="0" smtClean="0">
                          <a:solidFill>
                            <a:srgbClr val="000000"/>
                          </a:solidFill>
                          <a:effectLst/>
                          <a:latin typeface="+mn-lt"/>
                        </a:rPr>
                        <a:t>SUNY</a:t>
                      </a:r>
                      <a:endParaRPr lang="da-DK" sz="1600" b="0" i="0" u="none" strike="noStrike" dirty="0">
                        <a:solidFill>
                          <a:srgbClr val="000000"/>
                        </a:solidFill>
                        <a:effectLst/>
                        <a:latin typeface="+mn-lt"/>
                      </a:endParaRPr>
                    </a:p>
                  </a:txBody>
                  <a:tcPr marL="9023" marR="9023" marT="9525" marB="0" anchor="ctr"/>
                </a:tc>
                <a:tc>
                  <a:txBody>
                    <a:bodyPr/>
                    <a:lstStyle/>
                    <a:p>
                      <a:pPr algn="ctr" fontAlgn="b"/>
                      <a:r>
                        <a:rPr lang="en-US" sz="1600" b="0" i="0" u="none" strike="noStrike" dirty="0" smtClean="0">
                          <a:solidFill>
                            <a:srgbClr val="000000"/>
                          </a:solidFill>
                          <a:effectLst/>
                          <a:latin typeface="+mn-lt"/>
                        </a:rPr>
                        <a:t>36%</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16%</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a:solidFill>
                            <a:srgbClr val="000000"/>
                          </a:solidFill>
                          <a:effectLst/>
                          <a:latin typeface="+mn-lt"/>
                        </a:rPr>
                        <a:t>0%</a:t>
                      </a:r>
                    </a:p>
                  </a:txBody>
                  <a:tcPr marL="9525" marR="9525" marT="9525" marB="0" anchor="ctr"/>
                </a:tc>
                <a:tc>
                  <a:txBody>
                    <a:bodyPr/>
                    <a:lstStyle/>
                    <a:p>
                      <a:pPr algn="ctr" fontAlgn="b"/>
                      <a:r>
                        <a:rPr lang="en-US" sz="1600" b="0" i="0" u="none" strike="noStrike" dirty="0" smtClean="0">
                          <a:solidFill>
                            <a:srgbClr val="000000"/>
                          </a:solidFill>
                          <a:effectLst/>
                          <a:latin typeface="+mn-lt"/>
                        </a:rPr>
                        <a:t>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13%</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a:solidFill>
                            <a:srgbClr val="000000"/>
                          </a:solidFill>
                          <a:effectLst/>
                          <a:latin typeface="+mn-lt"/>
                        </a:rPr>
                        <a:t>96%</a:t>
                      </a:r>
                    </a:p>
                  </a:txBody>
                  <a:tcPr marL="9525" marR="9525" marT="9525" marB="0" anchor="ctr"/>
                </a:tc>
                <a:extLst>
                  <a:ext uri="{0D108BD9-81ED-4DB2-BD59-A6C34878D82A}">
                    <a16:rowId xmlns:a16="http://schemas.microsoft.com/office/drawing/2014/main" val="801375416"/>
                  </a:ext>
                </a:extLst>
              </a:tr>
              <a:tr h="405696">
                <a:tc>
                  <a:txBody>
                    <a:bodyPr/>
                    <a:lstStyle/>
                    <a:p>
                      <a:pPr algn="l" fontAlgn="b"/>
                      <a:r>
                        <a:rPr lang="en-US" sz="1600" b="0" i="0" u="none" strike="noStrike" dirty="0">
                          <a:solidFill>
                            <a:srgbClr val="000000"/>
                          </a:solidFill>
                          <a:effectLst/>
                          <a:latin typeface="+mn-lt"/>
                        </a:rPr>
                        <a:t>Temple </a:t>
                      </a:r>
                      <a:r>
                        <a:rPr lang="en-US" sz="1600" b="0" i="0" u="none" strike="noStrike" dirty="0" smtClean="0">
                          <a:solidFill>
                            <a:srgbClr val="000000"/>
                          </a:solidFill>
                          <a:effectLst/>
                          <a:latin typeface="+mn-lt"/>
                        </a:rPr>
                        <a:t>U</a:t>
                      </a:r>
                      <a:endParaRPr lang="en-US" sz="1600" b="0" i="0" u="none" strike="noStrike" dirty="0">
                        <a:solidFill>
                          <a:srgbClr val="000000"/>
                        </a:solidFill>
                        <a:effectLst/>
                        <a:latin typeface="+mn-lt"/>
                      </a:endParaRPr>
                    </a:p>
                  </a:txBody>
                  <a:tcPr marL="9023" marR="9023" marT="9525" marB="0" anchor="ctr"/>
                </a:tc>
                <a:tc>
                  <a:txBody>
                    <a:bodyPr/>
                    <a:lstStyle/>
                    <a:p>
                      <a:pPr algn="ctr" fontAlgn="b"/>
                      <a:r>
                        <a:rPr lang="en-US" sz="1600" b="0" i="0" u="none" strike="noStrike" dirty="0" smtClean="0">
                          <a:solidFill>
                            <a:srgbClr val="000000"/>
                          </a:solidFill>
                          <a:effectLst/>
                          <a:latin typeface="+mn-lt"/>
                        </a:rPr>
                        <a:t>29%</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20%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a:solidFill>
                            <a:srgbClr val="000000"/>
                          </a:solidFill>
                          <a:effectLst/>
                          <a:latin typeface="+mn-lt"/>
                        </a:rPr>
                        <a:t>0%</a:t>
                      </a:r>
                    </a:p>
                  </a:txBody>
                  <a:tcPr marL="9525" marR="9525" marT="9525" marB="0" anchor="ctr"/>
                </a:tc>
                <a:tc>
                  <a:txBody>
                    <a:bodyPr/>
                    <a:lstStyle/>
                    <a:p>
                      <a:pPr algn="ctr" fontAlgn="b"/>
                      <a:r>
                        <a:rPr lang="en-US" sz="1600" b="0" i="0" u="none" strike="noStrike" dirty="0">
                          <a:solidFill>
                            <a:srgbClr val="000000"/>
                          </a:solidFill>
                          <a:effectLst/>
                          <a:latin typeface="+mn-lt"/>
                        </a:rPr>
                        <a:t>77%</a:t>
                      </a:r>
                    </a:p>
                  </a:txBody>
                  <a:tcPr marL="9525" marR="9525" marT="9525" marB="0" anchor="ctr"/>
                </a:tc>
                <a:tc>
                  <a:txBody>
                    <a:bodyPr/>
                    <a:lstStyle/>
                    <a:p>
                      <a:pPr algn="ctr" fontAlgn="b"/>
                      <a:r>
                        <a:rPr lang="en-US" sz="1600" b="0" i="0" u="none" strike="noStrike" dirty="0" smtClean="0">
                          <a:solidFill>
                            <a:srgbClr val="000000"/>
                          </a:solidFill>
                          <a:effectLst/>
                          <a:latin typeface="+mn-lt"/>
                        </a:rPr>
                        <a:t>10%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95%</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441438645"/>
                  </a:ext>
                </a:extLst>
              </a:tr>
              <a:tr h="405696">
                <a:tc>
                  <a:txBody>
                    <a:bodyPr/>
                    <a:lstStyle/>
                    <a:p>
                      <a:pPr algn="l" fontAlgn="b"/>
                      <a:r>
                        <a:rPr lang="en-US" sz="1600" b="0" i="0" u="none" strike="noStrike" dirty="0">
                          <a:solidFill>
                            <a:srgbClr val="000000"/>
                          </a:solidFill>
                          <a:effectLst/>
                          <a:latin typeface="+mn-lt"/>
                        </a:rPr>
                        <a:t>Virginia Commonwealth </a:t>
                      </a:r>
                      <a:r>
                        <a:rPr lang="en-US" sz="1600" b="0" i="0" u="none" strike="noStrike" dirty="0" smtClean="0">
                          <a:solidFill>
                            <a:srgbClr val="000000"/>
                          </a:solidFill>
                          <a:effectLst/>
                          <a:latin typeface="+mn-lt"/>
                        </a:rPr>
                        <a:t>U</a:t>
                      </a:r>
                      <a:endParaRPr lang="en-US" sz="1600" b="0" i="0" u="none" strike="noStrike" dirty="0">
                        <a:solidFill>
                          <a:srgbClr val="000000"/>
                        </a:solidFill>
                        <a:effectLst/>
                        <a:latin typeface="+mn-lt"/>
                      </a:endParaRPr>
                    </a:p>
                  </a:txBody>
                  <a:tcPr marL="9023" marR="9023" marT="9525" marB="0" anchor="ctr"/>
                </a:tc>
                <a:tc>
                  <a:txBody>
                    <a:bodyPr/>
                    <a:lstStyle/>
                    <a:p>
                      <a:pPr algn="ctr" fontAlgn="b"/>
                      <a:r>
                        <a:rPr lang="en-US" sz="1600" b="0" i="0" u="none" strike="noStrike" dirty="0" smtClean="0">
                          <a:solidFill>
                            <a:srgbClr val="000000"/>
                          </a:solidFill>
                          <a:effectLst/>
                          <a:latin typeface="+mn-lt"/>
                        </a:rPr>
                        <a:t>32%</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30%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a:solidFill>
                            <a:srgbClr val="000000"/>
                          </a:solidFill>
                          <a:effectLst/>
                          <a:latin typeface="+mn-lt"/>
                        </a:rPr>
                        <a:t>0%</a:t>
                      </a:r>
                    </a:p>
                  </a:txBody>
                  <a:tcPr marL="9525" marR="9525" marT="9525" marB="0" anchor="ctr"/>
                </a:tc>
                <a:tc>
                  <a:txBody>
                    <a:bodyPr/>
                    <a:lstStyle/>
                    <a:p>
                      <a:pPr algn="ctr" fontAlgn="b"/>
                      <a:r>
                        <a:rPr lang="en-US" sz="1600" b="0" i="0" u="none" strike="noStrike" dirty="0" smtClean="0">
                          <a:solidFill>
                            <a:srgbClr val="000000"/>
                          </a:solidFill>
                          <a:effectLst/>
                          <a:latin typeface="+mn-lt"/>
                        </a:rPr>
                        <a:t>82%</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16%</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94%</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566601827"/>
                  </a:ext>
                </a:extLst>
              </a:tr>
              <a:tr h="405696">
                <a:tc>
                  <a:txBody>
                    <a:bodyPr/>
                    <a:lstStyle/>
                    <a:p>
                      <a:pPr algn="l" fontAlgn="b"/>
                      <a:r>
                        <a:rPr lang="en-US" sz="1600" b="0" i="0" u="none" strike="noStrike" dirty="0">
                          <a:solidFill>
                            <a:srgbClr val="000000"/>
                          </a:solidFill>
                          <a:effectLst/>
                          <a:latin typeface="+mn-lt"/>
                        </a:rPr>
                        <a:t>U of </a:t>
                      </a:r>
                      <a:r>
                        <a:rPr lang="en-US" sz="1600" b="0" i="0" u="none" strike="noStrike" dirty="0" smtClean="0">
                          <a:solidFill>
                            <a:srgbClr val="000000"/>
                          </a:solidFill>
                          <a:effectLst/>
                          <a:latin typeface="+mn-lt"/>
                        </a:rPr>
                        <a:t>Alabama-Birmingham*</a:t>
                      </a:r>
                      <a:endParaRPr lang="en-US" sz="1600" b="0" i="0" u="none" strike="noStrike" dirty="0">
                        <a:solidFill>
                          <a:srgbClr val="000000"/>
                        </a:solidFill>
                        <a:effectLst/>
                        <a:latin typeface="+mn-lt"/>
                      </a:endParaRPr>
                    </a:p>
                  </a:txBody>
                  <a:tcPr marL="9023" marR="9023" marT="9525" marB="0" anchor="ctr"/>
                </a:tc>
                <a:tc>
                  <a:txBody>
                    <a:bodyPr/>
                    <a:lstStyle/>
                    <a:p>
                      <a:pPr algn="ctr" fontAlgn="b"/>
                      <a:r>
                        <a:rPr lang="en-US" sz="1600" b="0" i="0" u="none" strike="noStrike" dirty="0" smtClean="0">
                          <a:solidFill>
                            <a:srgbClr val="000000"/>
                          </a:solidFill>
                          <a:effectLst/>
                          <a:latin typeface="+mn-lt"/>
                        </a:rPr>
                        <a:t>40%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28%</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76%</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9%</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94%</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789887849"/>
                  </a:ext>
                </a:extLst>
              </a:tr>
              <a:tr h="405696">
                <a:tc>
                  <a:txBody>
                    <a:bodyPr/>
                    <a:lstStyle/>
                    <a:p>
                      <a:pPr algn="l" fontAlgn="b"/>
                      <a:r>
                        <a:rPr lang="en-US" sz="1600" b="0" i="0" u="none" strike="noStrike" dirty="0" smtClean="0">
                          <a:solidFill>
                            <a:srgbClr val="000000"/>
                          </a:solidFill>
                          <a:effectLst/>
                          <a:latin typeface="+mn-lt"/>
                        </a:rPr>
                        <a:t>Wayne</a:t>
                      </a:r>
                      <a:r>
                        <a:rPr lang="en-US" sz="1600" b="0" i="0" u="none" strike="noStrike" baseline="0" dirty="0" smtClean="0">
                          <a:solidFill>
                            <a:srgbClr val="000000"/>
                          </a:solidFill>
                          <a:effectLst/>
                          <a:latin typeface="+mn-lt"/>
                        </a:rPr>
                        <a:t> State U*</a:t>
                      </a:r>
                      <a:endParaRPr lang="en-US" sz="1600" b="0" i="0" u="none" strike="noStrike" dirty="0">
                        <a:solidFill>
                          <a:srgbClr val="000000"/>
                        </a:solidFill>
                        <a:effectLst/>
                        <a:latin typeface="+mn-lt"/>
                      </a:endParaRPr>
                    </a:p>
                  </a:txBody>
                  <a:tcPr marL="9023" marR="9023" marT="9525" marB="0" anchor="ctr"/>
                </a:tc>
                <a:tc>
                  <a:txBody>
                    <a:bodyPr/>
                    <a:lstStyle/>
                    <a:p>
                      <a:pPr algn="ctr" fontAlgn="b"/>
                      <a:r>
                        <a:rPr lang="en-US" sz="1600" b="0" i="0" u="none" strike="noStrike" dirty="0" smtClean="0">
                          <a:solidFill>
                            <a:srgbClr val="000000"/>
                          </a:solidFill>
                          <a:effectLst/>
                          <a:latin typeface="+mn-lt"/>
                        </a:rPr>
                        <a:t>44%</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18%</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0%</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38%</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16%</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93%</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4281185116"/>
                  </a:ext>
                </a:extLst>
              </a:tr>
              <a:tr h="405696">
                <a:tc>
                  <a:txBody>
                    <a:bodyPr/>
                    <a:lstStyle/>
                    <a:p>
                      <a:pPr algn="l" fontAlgn="b"/>
                      <a:r>
                        <a:rPr lang="en-US" sz="1600" b="0" i="0" u="none" strike="noStrike" dirty="0">
                          <a:solidFill>
                            <a:srgbClr val="000000"/>
                          </a:solidFill>
                          <a:effectLst/>
                          <a:latin typeface="+mn-lt"/>
                        </a:rPr>
                        <a:t>U of </a:t>
                      </a:r>
                      <a:r>
                        <a:rPr lang="en-US" sz="1600" b="0" i="0" u="none" strike="noStrike" dirty="0" smtClean="0">
                          <a:solidFill>
                            <a:srgbClr val="000000"/>
                          </a:solidFill>
                          <a:effectLst/>
                          <a:latin typeface="+mn-lt"/>
                        </a:rPr>
                        <a:t>Louisville</a:t>
                      </a:r>
                      <a:endParaRPr lang="en-US" sz="1600" b="0" i="0" u="none" strike="noStrike" dirty="0">
                        <a:solidFill>
                          <a:srgbClr val="000000"/>
                        </a:solidFill>
                        <a:effectLst/>
                        <a:latin typeface="+mn-lt"/>
                      </a:endParaRPr>
                    </a:p>
                  </a:txBody>
                  <a:tcPr marL="9023" marR="9023" marT="9525" marB="0" anchor="ctr"/>
                </a:tc>
                <a:tc>
                  <a:txBody>
                    <a:bodyPr/>
                    <a:lstStyle/>
                    <a:p>
                      <a:pPr algn="ctr" fontAlgn="b"/>
                      <a:r>
                        <a:rPr lang="en-US" sz="1600" b="0" i="0" u="none" strike="noStrike" dirty="0" smtClean="0">
                          <a:solidFill>
                            <a:srgbClr val="000000"/>
                          </a:solidFill>
                          <a:effectLst/>
                          <a:latin typeface="+mn-lt"/>
                        </a:rPr>
                        <a:t>33%</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17%</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a:solidFill>
                            <a:srgbClr val="000000"/>
                          </a:solidFill>
                          <a:effectLst/>
                          <a:latin typeface="+mn-lt"/>
                        </a:rPr>
                        <a:t>0%</a:t>
                      </a:r>
                    </a:p>
                  </a:txBody>
                  <a:tcPr marL="9525" marR="9525" marT="9525" marB="0" anchor="ctr"/>
                </a:tc>
                <a:tc>
                  <a:txBody>
                    <a:bodyPr/>
                    <a:lstStyle/>
                    <a:p>
                      <a:pPr algn="ctr" fontAlgn="b"/>
                      <a:r>
                        <a:rPr lang="en-US" sz="1600" b="0" i="0" u="none" strike="noStrike" dirty="0" smtClean="0">
                          <a:solidFill>
                            <a:srgbClr val="000000"/>
                          </a:solidFill>
                          <a:effectLst/>
                          <a:latin typeface="+mn-lt"/>
                        </a:rPr>
                        <a:t>75%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a:solidFill>
                            <a:srgbClr val="000000"/>
                          </a:solidFill>
                          <a:effectLst/>
                          <a:latin typeface="+mn-lt"/>
                        </a:rPr>
                        <a:t>16%</a:t>
                      </a:r>
                    </a:p>
                  </a:txBody>
                  <a:tcPr marL="9525" marR="9525" marT="9525" marB="0" anchor="ctr"/>
                </a:tc>
                <a:tc>
                  <a:txBody>
                    <a:bodyPr/>
                    <a:lstStyle/>
                    <a:p>
                      <a:pPr algn="ctr" fontAlgn="b"/>
                      <a:r>
                        <a:rPr lang="en-US" sz="1600" b="0" i="0" u="none" strike="noStrike" dirty="0">
                          <a:solidFill>
                            <a:srgbClr val="000000"/>
                          </a:solidFill>
                          <a:effectLst/>
                          <a:latin typeface="+mn-lt"/>
                        </a:rPr>
                        <a:t>92%</a:t>
                      </a:r>
                    </a:p>
                  </a:txBody>
                  <a:tcPr marL="9525" marR="9525" marT="9525" marB="0" anchor="ctr"/>
                </a:tc>
                <a:extLst>
                  <a:ext uri="{0D108BD9-81ED-4DB2-BD59-A6C34878D82A}">
                    <a16:rowId xmlns:a16="http://schemas.microsoft.com/office/drawing/2014/main" val="3915317556"/>
                  </a:ext>
                </a:extLst>
              </a:tr>
              <a:tr h="405696">
                <a:tc>
                  <a:txBody>
                    <a:bodyPr/>
                    <a:lstStyle/>
                    <a:p>
                      <a:pPr algn="l" fontAlgn="b"/>
                      <a:r>
                        <a:rPr lang="en-US" sz="1600" b="0" i="0" u="none" strike="noStrike" dirty="0">
                          <a:solidFill>
                            <a:srgbClr val="000000"/>
                          </a:solidFill>
                          <a:effectLst/>
                          <a:latin typeface="+mn-lt"/>
                        </a:rPr>
                        <a:t>U of </a:t>
                      </a:r>
                      <a:r>
                        <a:rPr lang="en-US" sz="1600" b="0" i="0" u="none" strike="noStrike" dirty="0" smtClean="0">
                          <a:solidFill>
                            <a:srgbClr val="000000"/>
                          </a:solidFill>
                          <a:effectLst/>
                          <a:latin typeface="+mn-lt"/>
                        </a:rPr>
                        <a:t>Illinois-Chicago</a:t>
                      </a:r>
                      <a:endParaRPr lang="en-US" sz="1600" b="0" i="0" u="none" strike="noStrike" dirty="0">
                        <a:solidFill>
                          <a:srgbClr val="000000"/>
                        </a:solidFill>
                        <a:effectLst/>
                        <a:latin typeface="+mn-lt"/>
                      </a:endParaRPr>
                    </a:p>
                  </a:txBody>
                  <a:tcPr marL="9023" marR="9023" marT="9525" marB="0" anchor="ctr"/>
                </a:tc>
                <a:tc>
                  <a:txBody>
                    <a:bodyPr/>
                    <a:lstStyle/>
                    <a:p>
                      <a:pPr algn="ctr" fontAlgn="b"/>
                      <a:r>
                        <a:rPr lang="en-US" sz="1600" b="0" i="0" u="none" strike="noStrike" dirty="0" smtClean="0">
                          <a:solidFill>
                            <a:srgbClr val="000000"/>
                          </a:solidFill>
                          <a:effectLst/>
                          <a:latin typeface="+mn-lt"/>
                        </a:rPr>
                        <a:t>61%</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48%</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a:solidFill>
                            <a:srgbClr val="000000"/>
                          </a:solidFill>
                          <a:effectLst/>
                          <a:latin typeface="+mn-lt"/>
                        </a:rPr>
                        <a:t>0%</a:t>
                      </a:r>
                    </a:p>
                  </a:txBody>
                  <a:tcPr marL="9525" marR="9525" marT="9525" marB="0" anchor="ctr"/>
                </a:tc>
                <a:tc>
                  <a:txBody>
                    <a:bodyPr/>
                    <a:lstStyle/>
                    <a:p>
                      <a:pPr algn="ctr" fontAlgn="b"/>
                      <a:r>
                        <a:rPr lang="en-US" sz="1600" b="0" i="0" u="none" strike="noStrike" dirty="0" smtClean="0">
                          <a:solidFill>
                            <a:srgbClr val="000000"/>
                          </a:solidFill>
                          <a:effectLst/>
                          <a:latin typeface="+mn-lt"/>
                        </a:rPr>
                        <a:t>33%</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a:solidFill>
                            <a:srgbClr val="000000"/>
                          </a:solidFill>
                          <a:effectLst/>
                          <a:latin typeface="+mn-lt"/>
                        </a:rPr>
                        <a:t>17%</a:t>
                      </a:r>
                    </a:p>
                  </a:txBody>
                  <a:tcPr marL="9525" marR="9525" marT="9525" marB="0" anchor="ctr"/>
                </a:tc>
                <a:tc>
                  <a:txBody>
                    <a:bodyPr/>
                    <a:lstStyle/>
                    <a:p>
                      <a:pPr algn="ctr" fontAlgn="b"/>
                      <a:r>
                        <a:rPr lang="en-US" sz="1600" b="0" i="0" u="none" strike="noStrike" dirty="0">
                          <a:solidFill>
                            <a:srgbClr val="000000"/>
                          </a:solidFill>
                          <a:effectLst/>
                          <a:latin typeface="+mn-lt"/>
                        </a:rPr>
                        <a:t>91%</a:t>
                      </a:r>
                    </a:p>
                  </a:txBody>
                  <a:tcPr marL="9525" marR="9525" marT="9525" marB="0" anchor="ctr"/>
                </a:tc>
                <a:extLst>
                  <a:ext uri="{0D108BD9-81ED-4DB2-BD59-A6C34878D82A}">
                    <a16:rowId xmlns:a16="http://schemas.microsoft.com/office/drawing/2014/main" val="3452317603"/>
                  </a:ext>
                </a:extLst>
              </a:tr>
              <a:tr h="405696">
                <a:tc>
                  <a:txBody>
                    <a:bodyPr/>
                    <a:lstStyle/>
                    <a:p>
                      <a:pPr algn="l" fontAlgn="b"/>
                      <a:r>
                        <a:rPr lang="en-US" sz="1600" b="0" i="0" u="none" strike="noStrike" dirty="0">
                          <a:solidFill>
                            <a:srgbClr val="000000"/>
                          </a:solidFill>
                          <a:effectLst/>
                          <a:latin typeface="+mn-lt"/>
                        </a:rPr>
                        <a:t>U of New </a:t>
                      </a:r>
                      <a:r>
                        <a:rPr lang="en-US" sz="1600" b="0" i="0" u="none" strike="noStrike" dirty="0" smtClean="0">
                          <a:solidFill>
                            <a:srgbClr val="000000"/>
                          </a:solidFill>
                          <a:effectLst/>
                          <a:latin typeface="+mn-lt"/>
                        </a:rPr>
                        <a:t>Mexico</a:t>
                      </a:r>
                      <a:endParaRPr lang="en-US" sz="1600" b="0" i="0" u="none" strike="noStrike" dirty="0">
                        <a:solidFill>
                          <a:srgbClr val="000000"/>
                        </a:solidFill>
                        <a:effectLst/>
                        <a:latin typeface="+mn-lt"/>
                      </a:endParaRPr>
                    </a:p>
                  </a:txBody>
                  <a:tcPr marL="9023" marR="9023" marT="9525" marB="0" anchor="ctr"/>
                </a:tc>
                <a:tc>
                  <a:txBody>
                    <a:bodyPr/>
                    <a:lstStyle/>
                    <a:p>
                      <a:pPr algn="ctr" fontAlgn="b"/>
                      <a:r>
                        <a:rPr lang="en-US" sz="1600" b="0" i="0" u="none" strike="noStrike" dirty="0" smtClean="0">
                          <a:solidFill>
                            <a:srgbClr val="000000"/>
                          </a:solidFill>
                          <a:effectLst/>
                          <a:latin typeface="+mn-lt"/>
                        </a:rPr>
                        <a:t>38%</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a:solidFill>
                            <a:srgbClr val="000000"/>
                          </a:solidFill>
                          <a:effectLst/>
                          <a:latin typeface="+mn-lt"/>
                        </a:rPr>
                        <a:t>59%</a:t>
                      </a:r>
                    </a:p>
                  </a:txBody>
                  <a:tcPr marL="9525" marR="9525" marT="9525" marB="0" anchor="ctr"/>
                </a:tc>
                <a:tc>
                  <a:txBody>
                    <a:bodyPr/>
                    <a:lstStyle/>
                    <a:p>
                      <a:pPr algn="ctr" fontAlgn="b"/>
                      <a:r>
                        <a:rPr lang="en-US" sz="1600" b="0" i="0" u="none" strike="noStrike" dirty="0">
                          <a:solidFill>
                            <a:srgbClr val="000000"/>
                          </a:solidFill>
                          <a:effectLst/>
                          <a:latin typeface="+mn-lt"/>
                        </a:rPr>
                        <a:t>1</a:t>
                      </a:r>
                      <a:r>
                        <a:rPr lang="en-US" sz="1600" b="0" i="0" u="none" strike="noStrike" dirty="0" smtClean="0">
                          <a:solidFill>
                            <a:srgbClr val="000000"/>
                          </a:solidFill>
                          <a:effectLst/>
                          <a:latin typeface="+mn-lt"/>
                        </a:rPr>
                        <a:t>%</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25%</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12%</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87%</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512093361"/>
                  </a:ext>
                </a:extLst>
              </a:tr>
              <a:tr h="405696">
                <a:tc>
                  <a:txBody>
                    <a:bodyPr/>
                    <a:lstStyle/>
                    <a:p>
                      <a:pPr algn="l" fontAlgn="b"/>
                      <a:r>
                        <a:rPr lang="en-US" sz="1600" b="0" i="0" u="none" strike="noStrike" dirty="0">
                          <a:solidFill>
                            <a:srgbClr val="000000"/>
                          </a:solidFill>
                          <a:effectLst/>
                          <a:latin typeface="+mn-lt"/>
                        </a:rPr>
                        <a:t>U of Colorado </a:t>
                      </a:r>
                      <a:r>
                        <a:rPr lang="en-US" sz="1600" b="0" i="0" u="none" strike="noStrike" dirty="0" smtClean="0">
                          <a:solidFill>
                            <a:srgbClr val="000000"/>
                          </a:solidFill>
                          <a:effectLst/>
                          <a:latin typeface="+mn-lt"/>
                        </a:rPr>
                        <a:t>Denver</a:t>
                      </a:r>
                      <a:endParaRPr lang="en-US" sz="1600" b="0" i="0" u="none" strike="noStrike" dirty="0">
                        <a:solidFill>
                          <a:srgbClr val="000000"/>
                        </a:solidFill>
                        <a:effectLst/>
                        <a:latin typeface="+mn-lt"/>
                      </a:endParaRPr>
                    </a:p>
                  </a:txBody>
                  <a:tcPr marL="9023" marR="9023" marT="9525" marB="0" anchor="ctr"/>
                </a:tc>
                <a:tc>
                  <a:txBody>
                    <a:bodyPr/>
                    <a:lstStyle/>
                    <a:p>
                      <a:pPr algn="ctr" fontAlgn="b"/>
                      <a:r>
                        <a:rPr lang="en-US" sz="1600" b="0" i="0" u="none" strike="noStrike" dirty="0" smtClean="0">
                          <a:solidFill>
                            <a:srgbClr val="000000"/>
                          </a:solidFill>
                          <a:effectLst/>
                          <a:latin typeface="+mn-lt"/>
                        </a:rPr>
                        <a:t>43%</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37%</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a:solidFill>
                            <a:srgbClr val="000000"/>
                          </a:solidFill>
                          <a:effectLst/>
                          <a:latin typeface="+mn-lt"/>
                        </a:rPr>
                        <a:t>1</a:t>
                      </a:r>
                      <a:r>
                        <a:rPr lang="en-US" sz="1600" b="0" i="0" u="none" strike="noStrike" dirty="0" smtClean="0">
                          <a:solidFill>
                            <a:srgbClr val="000000"/>
                          </a:solidFill>
                          <a:effectLst/>
                          <a:latin typeface="+mn-lt"/>
                        </a:rPr>
                        <a:t>%</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200" b="0" i="0" u="none" strike="noStrike" dirty="0" smtClean="0">
                          <a:solidFill>
                            <a:srgbClr val="000000"/>
                          </a:solidFill>
                          <a:effectLst/>
                          <a:latin typeface="+mn-lt"/>
                        </a:rPr>
                        <a:t>Not Available</a:t>
                      </a:r>
                      <a:r>
                        <a:rPr lang="en-US" sz="1200" b="0" i="0" u="none" strike="noStrike" dirty="0">
                          <a:solidFill>
                            <a:srgbClr val="000000"/>
                          </a:solidFill>
                          <a:effectLst/>
                          <a:latin typeface="+mn-lt"/>
                        </a:rPr>
                        <a:t> </a:t>
                      </a:r>
                    </a:p>
                  </a:txBody>
                  <a:tcPr marL="9525" marR="9525" marT="9525" marB="0" anchor="ctr"/>
                </a:tc>
                <a:tc>
                  <a:txBody>
                    <a:bodyPr/>
                    <a:lstStyle/>
                    <a:p>
                      <a:pPr algn="ctr" fontAlgn="b"/>
                      <a:r>
                        <a:rPr lang="en-US" sz="1600" b="0" i="0" u="none" strike="noStrike" dirty="0" smtClean="0">
                          <a:solidFill>
                            <a:srgbClr val="000000"/>
                          </a:solidFill>
                          <a:effectLst/>
                          <a:latin typeface="+mn-lt"/>
                        </a:rPr>
                        <a:t>19%</a:t>
                      </a:r>
                      <a:endParaRPr lang="en-US" sz="1600" b="0" i="0" u="none" strike="noStrike" dirty="0">
                        <a:solidFill>
                          <a:srgbClr val="000000"/>
                        </a:solidFill>
                        <a:effectLst/>
                        <a:latin typeface="+mn-lt"/>
                      </a:endParaRPr>
                    </a:p>
                  </a:txBody>
                  <a:tcPr marL="9525" marR="9525" marT="9525" marB="0" anchor="ctr"/>
                </a:tc>
                <a:tc>
                  <a:txBody>
                    <a:bodyPr/>
                    <a:lstStyle/>
                    <a:p>
                      <a:pPr algn="ctr" fontAlgn="b"/>
                      <a:r>
                        <a:rPr lang="en-US" sz="1600" b="0" i="0" u="none" strike="noStrike" dirty="0" smtClean="0">
                          <a:solidFill>
                            <a:srgbClr val="000000"/>
                          </a:solidFill>
                          <a:effectLst/>
                          <a:latin typeface="+mn-lt"/>
                        </a:rPr>
                        <a:t>87%</a:t>
                      </a:r>
                      <a:endParaRPr lang="en-US" sz="16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549387211"/>
                  </a:ext>
                </a:extLst>
              </a:tr>
              <a:tr h="440334">
                <a:tc>
                  <a:txBody>
                    <a:bodyPr/>
                    <a:lstStyle/>
                    <a:p>
                      <a:pPr algn="l" fontAlgn="b"/>
                      <a:r>
                        <a:rPr lang="en-US" sz="1600" b="1" i="0" u="none" strike="noStrike" dirty="0" smtClean="0">
                          <a:solidFill>
                            <a:srgbClr val="A90533"/>
                          </a:solidFill>
                          <a:effectLst/>
                          <a:latin typeface="+mn-lt"/>
                        </a:rPr>
                        <a:t>IUPUI </a:t>
                      </a:r>
                      <a:endParaRPr lang="en-US" sz="1600" b="1" i="0" u="none" strike="noStrike" dirty="0">
                        <a:solidFill>
                          <a:srgbClr val="A90533"/>
                        </a:solidFill>
                        <a:effectLst/>
                        <a:latin typeface="+mn-lt"/>
                      </a:endParaRPr>
                    </a:p>
                  </a:txBody>
                  <a:tcPr marL="9023" marR="9023" marT="9525" marB="0" anchor="ctr"/>
                </a:tc>
                <a:tc>
                  <a:txBody>
                    <a:bodyPr/>
                    <a:lstStyle/>
                    <a:p>
                      <a:pPr algn="ctr" fontAlgn="b"/>
                      <a:r>
                        <a:rPr lang="en-US" sz="1600" b="0" i="0" u="none" strike="noStrike" dirty="0" smtClean="0">
                          <a:solidFill>
                            <a:srgbClr val="A90533"/>
                          </a:solidFill>
                          <a:effectLst/>
                          <a:latin typeface="+mn-lt"/>
                        </a:rPr>
                        <a:t>42%</a:t>
                      </a:r>
                      <a:endParaRPr lang="en-US" sz="1600" b="0" i="0" u="none" strike="noStrike" dirty="0">
                        <a:solidFill>
                          <a:srgbClr val="A90533"/>
                        </a:solidFill>
                        <a:effectLst/>
                        <a:latin typeface="+mn-lt"/>
                      </a:endParaRPr>
                    </a:p>
                  </a:txBody>
                  <a:tcPr marL="9525" marR="9525" marT="9525" marB="0" anchor="ctr"/>
                </a:tc>
                <a:tc>
                  <a:txBody>
                    <a:bodyPr/>
                    <a:lstStyle/>
                    <a:p>
                      <a:pPr algn="ctr" fontAlgn="b"/>
                      <a:r>
                        <a:rPr lang="en-US" sz="1600" b="0" i="0" u="none" strike="noStrike" dirty="0" smtClean="0">
                          <a:solidFill>
                            <a:srgbClr val="A90533"/>
                          </a:solidFill>
                          <a:effectLst/>
                          <a:latin typeface="+mn-lt"/>
                        </a:rPr>
                        <a:t>17%</a:t>
                      </a:r>
                      <a:endParaRPr lang="en-US" sz="1600" b="0" i="0" u="none" strike="noStrike" dirty="0">
                        <a:solidFill>
                          <a:srgbClr val="A90533"/>
                        </a:solidFill>
                        <a:effectLst/>
                        <a:latin typeface="+mn-lt"/>
                      </a:endParaRPr>
                    </a:p>
                  </a:txBody>
                  <a:tcPr marL="9525" marR="9525" marT="9525" marB="0" anchor="ctr"/>
                </a:tc>
                <a:tc>
                  <a:txBody>
                    <a:bodyPr/>
                    <a:lstStyle/>
                    <a:p>
                      <a:pPr algn="ctr" fontAlgn="b"/>
                      <a:r>
                        <a:rPr lang="en-US" sz="1600" b="0" i="0" u="none" strike="noStrike" dirty="0">
                          <a:solidFill>
                            <a:srgbClr val="A90533"/>
                          </a:solidFill>
                          <a:effectLst/>
                          <a:latin typeface="+mn-lt"/>
                        </a:rPr>
                        <a:t>1%</a:t>
                      </a:r>
                    </a:p>
                  </a:txBody>
                  <a:tcPr marL="9525" marR="9525" marT="9525" marB="0" anchor="ctr"/>
                </a:tc>
                <a:tc>
                  <a:txBody>
                    <a:bodyPr/>
                    <a:lstStyle/>
                    <a:p>
                      <a:pPr algn="ctr" fontAlgn="b"/>
                      <a:r>
                        <a:rPr lang="en-US" sz="1600" b="0" i="0" u="none" strike="noStrike" dirty="0" smtClean="0">
                          <a:solidFill>
                            <a:srgbClr val="A90533"/>
                          </a:solidFill>
                          <a:effectLst/>
                          <a:latin typeface="+mn-lt"/>
                        </a:rPr>
                        <a:t>39%</a:t>
                      </a:r>
                      <a:endParaRPr lang="en-US" sz="1600" b="0" i="0" u="none" strike="noStrike" dirty="0">
                        <a:solidFill>
                          <a:srgbClr val="A90533"/>
                        </a:solidFill>
                        <a:effectLst/>
                        <a:latin typeface="+mn-lt"/>
                      </a:endParaRPr>
                    </a:p>
                  </a:txBody>
                  <a:tcPr marL="9525" marR="9525" marT="9525" marB="0" anchor="ctr"/>
                </a:tc>
                <a:tc>
                  <a:txBody>
                    <a:bodyPr/>
                    <a:lstStyle/>
                    <a:p>
                      <a:pPr algn="ctr" fontAlgn="b"/>
                      <a:r>
                        <a:rPr lang="en-US" sz="1600" b="0" i="0" u="none" strike="noStrike" dirty="0" smtClean="0">
                          <a:solidFill>
                            <a:srgbClr val="A90533"/>
                          </a:solidFill>
                          <a:effectLst/>
                          <a:latin typeface="+mn-lt"/>
                        </a:rPr>
                        <a:t>21%</a:t>
                      </a:r>
                      <a:endParaRPr lang="en-US" sz="1600" b="0" i="0" u="none" strike="noStrike" dirty="0">
                        <a:solidFill>
                          <a:srgbClr val="A90533"/>
                        </a:solidFill>
                        <a:effectLst/>
                        <a:latin typeface="+mn-lt"/>
                      </a:endParaRPr>
                    </a:p>
                  </a:txBody>
                  <a:tcPr marL="9525" marR="9525" marT="9525" marB="0" anchor="ctr"/>
                </a:tc>
                <a:tc>
                  <a:txBody>
                    <a:bodyPr/>
                    <a:lstStyle/>
                    <a:p>
                      <a:pPr algn="ctr" fontAlgn="b"/>
                      <a:r>
                        <a:rPr lang="en-US" sz="1600" b="1" i="0" u="none" strike="noStrike" dirty="0" smtClean="0">
                          <a:solidFill>
                            <a:srgbClr val="A90533"/>
                          </a:solidFill>
                          <a:effectLst/>
                          <a:latin typeface="+mn-lt"/>
                        </a:rPr>
                        <a:t>86%</a:t>
                      </a:r>
                      <a:endParaRPr lang="en-US" sz="1600" b="1" i="0" u="none" strike="noStrike" dirty="0">
                        <a:solidFill>
                          <a:srgbClr val="A90533"/>
                        </a:solidFill>
                        <a:effectLst/>
                        <a:latin typeface="+mn-lt"/>
                      </a:endParaRPr>
                    </a:p>
                  </a:txBody>
                  <a:tcPr marL="9525" marR="9525" marT="9525" marB="0" anchor="ctr"/>
                </a:tc>
                <a:extLst>
                  <a:ext uri="{0D108BD9-81ED-4DB2-BD59-A6C34878D82A}">
                    <a16:rowId xmlns:a16="http://schemas.microsoft.com/office/drawing/2014/main" val="423921613"/>
                  </a:ext>
                </a:extLst>
              </a:tr>
            </a:tbl>
          </a:graphicData>
        </a:graphic>
      </p:graphicFrame>
      <p:sp>
        <p:nvSpPr>
          <p:cNvPr id="4" name="Rectangle 3"/>
          <p:cNvSpPr/>
          <p:nvPr/>
        </p:nvSpPr>
        <p:spPr>
          <a:xfrm>
            <a:off x="32506" y="5435293"/>
            <a:ext cx="8988073" cy="969496"/>
          </a:xfrm>
          <a:prstGeom prst="rect">
            <a:avLst/>
          </a:prstGeom>
        </p:spPr>
        <p:txBody>
          <a:bodyPr wrap="square">
            <a:spAutoFit/>
          </a:bodyPr>
          <a:lstStyle/>
          <a:p>
            <a:pPr lvl="0"/>
            <a:r>
              <a:rPr lang="en-US" sz="1200" dirty="0" smtClean="0"/>
              <a:t>Note: The Consortium for Student Retention Data Exchange (CSRDE). IUPUI Indianapolis Only. First-time beginners including full-time and part-time students</a:t>
            </a:r>
            <a:r>
              <a:rPr lang="en-US" dirty="0" smtClean="0"/>
              <a:t>. </a:t>
            </a:r>
            <a:endParaRPr lang="en-US" dirty="0">
              <a:solidFill>
                <a:prstClr val="black"/>
              </a:solidFill>
            </a:endParaRPr>
          </a:p>
          <a:p>
            <a:pPr lvl="0"/>
            <a:endParaRPr lang="en-US" sz="300" dirty="0">
              <a:solidFill>
                <a:prstClr val="black"/>
              </a:solidFill>
            </a:endParaRPr>
          </a:p>
          <a:p>
            <a:pPr lvl="0"/>
            <a:r>
              <a:rPr lang="en-US" sz="1200" dirty="0">
                <a:solidFill>
                  <a:prstClr val="black"/>
                </a:solidFill>
              </a:rPr>
              <a:t>* Fall 2016 data. Wayne State did not participate in CSRDE last year</a:t>
            </a:r>
            <a:r>
              <a:rPr lang="en-US" sz="1200" dirty="0" smtClean="0">
                <a:solidFill>
                  <a:prstClr val="black"/>
                </a:solidFill>
              </a:rPr>
              <a:t>. U of Alabama-Birmingham did not report 2017 Fall-Spring retention.</a:t>
            </a:r>
            <a:endParaRPr lang="en-US" sz="1200" dirty="0">
              <a:solidFill>
                <a:prstClr val="black"/>
              </a:solidFill>
            </a:endParaRPr>
          </a:p>
        </p:txBody>
      </p:sp>
    </p:spTree>
    <p:extLst>
      <p:ext uri="{BB962C8B-B14F-4D97-AF65-F5344CB8AC3E}">
        <p14:creationId xmlns:p14="http://schemas.microsoft.com/office/powerpoint/2010/main" val="1437603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661" y="66044"/>
            <a:ext cx="8004391" cy="638906"/>
          </a:xfrm>
        </p:spPr>
        <p:txBody>
          <a:bodyPr/>
          <a:lstStyle/>
          <a:p>
            <a:r>
              <a:rPr lang="en-US" dirty="0" smtClean="0"/>
              <a:t>Institutional Aid and Scholarships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22527331"/>
              </p:ext>
            </p:extLst>
          </p:nvPr>
        </p:nvGraphicFramePr>
        <p:xfrm>
          <a:off x="329869" y="814037"/>
          <a:ext cx="8551084" cy="5205187"/>
        </p:xfrm>
        <a:graphic>
          <a:graphicData uri="http://schemas.openxmlformats.org/drawingml/2006/table">
            <a:tbl>
              <a:tblPr firstRow="1" firstCol="1" bandRow="1"/>
              <a:tblGrid>
                <a:gridCol w="2727919">
                  <a:extLst>
                    <a:ext uri="{9D8B030D-6E8A-4147-A177-3AD203B41FA5}">
                      <a16:colId xmlns:a16="http://schemas.microsoft.com/office/drawing/2014/main" val="2496358499"/>
                    </a:ext>
                  </a:extLst>
                </a:gridCol>
                <a:gridCol w="1165047">
                  <a:extLst>
                    <a:ext uri="{9D8B030D-6E8A-4147-A177-3AD203B41FA5}">
                      <a16:colId xmlns:a16="http://schemas.microsoft.com/office/drawing/2014/main" val="1407877928"/>
                    </a:ext>
                  </a:extLst>
                </a:gridCol>
                <a:gridCol w="1121897">
                  <a:extLst>
                    <a:ext uri="{9D8B030D-6E8A-4147-A177-3AD203B41FA5}">
                      <a16:colId xmlns:a16="http://schemas.microsoft.com/office/drawing/2014/main" val="82267228"/>
                    </a:ext>
                  </a:extLst>
                </a:gridCol>
                <a:gridCol w="1229771">
                  <a:extLst>
                    <a:ext uri="{9D8B030D-6E8A-4147-A177-3AD203B41FA5}">
                      <a16:colId xmlns:a16="http://schemas.microsoft.com/office/drawing/2014/main" val="2889209502"/>
                    </a:ext>
                  </a:extLst>
                </a:gridCol>
                <a:gridCol w="1153225">
                  <a:extLst>
                    <a:ext uri="{9D8B030D-6E8A-4147-A177-3AD203B41FA5}">
                      <a16:colId xmlns:a16="http://schemas.microsoft.com/office/drawing/2014/main" val="4235480249"/>
                    </a:ext>
                  </a:extLst>
                </a:gridCol>
                <a:gridCol w="1153225">
                  <a:extLst>
                    <a:ext uri="{9D8B030D-6E8A-4147-A177-3AD203B41FA5}">
                      <a16:colId xmlns:a16="http://schemas.microsoft.com/office/drawing/2014/main" val="2530648008"/>
                    </a:ext>
                  </a:extLst>
                </a:gridCol>
              </a:tblGrid>
              <a:tr h="1060540">
                <a:tc>
                  <a:txBody>
                    <a:bodyPr/>
                    <a:lstStyle/>
                    <a:p>
                      <a:pPr algn="l" rtl="0" fontAlgn="ctr"/>
                      <a:r>
                        <a:rPr lang="en-US" sz="1200" b="1" i="0" u="none" strike="noStrike">
                          <a:solidFill>
                            <a:srgbClr val="FFFFFF"/>
                          </a:solidFill>
                          <a:effectLst/>
                          <a:latin typeface="Arial" panose="020B0604020202020204" pitchFamily="34" charset="0"/>
                        </a:rPr>
                        <a:t>Peer Institution</a:t>
                      </a:r>
                    </a:p>
                  </a:txBody>
                  <a:tcPr marL="7620" marR="7620" marT="762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0533"/>
                    </a:solidFill>
                  </a:tcPr>
                </a:tc>
                <a:tc>
                  <a:txBody>
                    <a:bodyPr/>
                    <a:lstStyle/>
                    <a:p>
                      <a:pPr algn="ctr" rtl="0" fontAlgn="ctr"/>
                      <a:r>
                        <a:rPr lang="en-US" sz="1200" b="1" i="0" u="none" strike="noStrike">
                          <a:solidFill>
                            <a:srgbClr val="FFFFFF"/>
                          </a:solidFill>
                          <a:effectLst/>
                          <a:latin typeface="Arial" panose="020B0604020202020204" pitchFamily="34" charset="0"/>
                        </a:rPr>
                        <a:t>Number of Full-Time Beginners</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0533"/>
                    </a:solidFill>
                  </a:tcPr>
                </a:tc>
                <a:tc>
                  <a:txBody>
                    <a:bodyPr/>
                    <a:lstStyle/>
                    <a:p>
                      <a:pPr algn="ctr" rtl="0" fontAlgn="ctr"/>
                      <a:r>
                        <a:rPr lang="en-US" sz="1200" b="1" i="0" u="none" strike="noStrike">
                          <a:solidFill>
                            <a:srgbClr val="FFFFFF"/>
                          </a:solidFill>
                          <a:effectLst/>
                          <a:latin typeface="Arial" panose="020B0604020202020204" pitchFamily="34" charset="0"/>
                        </a:rPr>
                        <a:t>Number of Full-Time Beginners Receiving Institutional Grant Aid</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0533"/>
                    </a:solidFill>
                  </a:tcPr>
                </a:tc>
                <a:tc>
                  <a:txBody>
                    <a:bodyPr/>
                    <a:lstStyle/>
                    <a:p>
                      <a:pPr algn="ctr" rtl="0" fontAlgn="ctr"/>
                      <a:r>
                        <a:rPr lang="en-US" sz="1200" b="1" i="0" u="none" strike="noStrike">
                          <a:solidFill>
                            <a:srgbClr val="FFFFFF"/>
                          </a:solidFill>
                          <a:effectLst/>
                          <a:latin typeface="Arial" panose="020B0604020202020204" pitchFamily="34" charset="0"/>
                        </a:rPr>
                        <a:t>% Beginners Receiving Institutional Grant Aid</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0533"/>
                    </a:solidFill>
                  </a:tcPr>
                </a:tc>
                <a:tc>
                  <a:txBody>
                    <a:bodyPr/>
                    <a:lstStyle/>
                    <a:p>
                      <a:pPr algn="ctr" rtl="0" fontAlgn="ctr"/>
                      <a:r>
                        <a:rPr lang="en-US" sz="1200" b="1" i="0" u="none" strike="noStrike">
                          <a:solidFill>
                            <a:srgbClr val="FFFFFF"/>
                          </a:solidFill>
                          <a:effectLst/>
                          <a:latin typeface="Arial" panose="020B0604020202020204" pitchFamily="34" charset="0"/>
                        </a:rPr>
                        <a:t>Average Amount Per Beginner </a:t>
                      </a:r>
                    </a:p>
                  </a:txBody>
                  <a:tcPr marL="7620" marR="7620" marT="7620" marB="0" anchor="ct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0533"/>
                    </a:solidFill>
                  </a:tcPr>
                </a:tc>
                <a:tc>
                  <a:txBody>
                    <a:bodyPr/>
                    <a:lstStyle/>
                    <a:p>
                      <a:pPr algn="ctr" rtl="0" fontAlgn="ctr"/>
                      <a:r>
                        <a:rPr lang="en-US" sz="1200" b="1" i="0" u="none" strike="noStrike" dirty="0">
                          <a:solidFill>
                            <a:srgbClr val="FFFFFF"/>
                          </a:solidFill>
                          <a:effectLst/>
                          <a:latin typeface="Arial" panose="020B0604020202020204" pitchFamily="34" charset="0"/>
                        </a:rPr>
                        <a:t>One-Year Retention</a:t>
                      </a:r>
                    </a:p>
                  </a:txBody>
                  <a:tcPr marL="7620" marR="7620" marT="762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0533"/>
                    </a:solidFill>
                  </a:tcPr>
                </a:tc>
                <a:extLst>
                  <a:ext uri="{0D108BD9-81ED-4DB2-BD59-A6C34878D82A}">
                    <a16:rowId xmlns:a16="http://schemas.microsoft.com/office/drawing/2014/main" val="1379968273"/>
                  </a:ext>
                </a:extLst>
              </a:tr>
              <a:tr h="300919">
                <a:tc>
                  <a:txBody>
                    <a:bodyPr/>
                    <a:lstStyle/>
                    <a:p>
                      <a:pPr algn="l" rtl="0" fontAlgn="ctr"/>
                      <a:r>
                        <a:rPr lang="en-US" sz="1400" b="1" i="0" u="none" strike="noStrike" dirty="0">
                          <a:solidFill>
                            <a:srgbClr val="000000"/>
                          </a:solidFill>
                          <a:effectLst/>
                          <a:latin typeface="Arial" panose="020B0604020202020204" pitchFamily="34" charset="0"/>
                        </a:rPr>
                        <a:t>University of Wisconsin</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000000"/>
                          </a:solidFill>
                          <a:effectLst/>
                          <a:latin typeface="Arial" panose="020B0604020202020204" pitchFamily="34" charset="0"/>
                        </a:rPr>
                        <a:t>3657</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000000"/>
                          </a:solidFill>
                          <a:effectLst/>
                          <a:latin typeface="Arial" panose="020B0604020202020204" pitchFamily="34" charset="0"/>
                        </a:rPr>
                        <a:t>923</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000000"/>
                          </a:solidFill>
                          <a:effectLst/>
                          <a:latin typeface="Arial" panose="020B0604020202020204" pitchFamily="34" charset="0"/>
                        </a:rPr>
                        <a:t>25%</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000000"/>
                          </a:solidFill>
                          <a:effectLst/>
                          <a:latin typeface="Arial" panose="020B0604020202020204" pitchFamily="34" charset="0"/>
                        </a:rPr>
                        <a:t>$2,050 </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rtl="0" fontAlgn="ctr"/>
                      <a:r>
                        <a:rPr lang="en-US" sz="1400" b="0" i="0" u="none" strike="noStrike">
                          <a:solidFill>
                            <a:srgbClr val="000000"/>
                          </a:solidFill>
                          <a:effectLst/>
                          <a:latin typeface="Arial" panose="020B0604020202020204" pitchFamily="34" charset="0"/>
                        </a:rPr>
                        <a:t>75%</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1014126974"/>
                  </a:ext>
                </a:extLst>
              </a:tr>
              <a:tr h="300919">
                <a:tc>
                  <a:txBody>
                    <a:bodyPr/>
                    <a:lstStyle/>
                    <a:p>
                      <a:pPr algn="l" rtl="0" fontAlgn="ctr"/>
                      <a:r>
                        <a:rPr lang="en-US" sz="1400" b="1" i="0" u="none" strike="noStrike" dirty="0">
                          <a:solidFill>
                            <a:srgbClr val="000000"/>
                          </a:solidFill>
                          <a:effectLst/>
                          <a:latin typeface="Arial" panose="020B0604020202020204" pitchFamily="34" charset="0"/>
                        </a:rPr>
                        <a:t>University of Colorado-Denver</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Arial" panose="020B0604020202020204" pitchFamily="34" charset="0"/>
                        </a:rPr>
                        <a:t>1451</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980</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68%</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$2,873 </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73%</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422767718"/>
                  </a:ext>
                </a:extLst>
              </a:tr>
              <a:tr h="300919">
                <a:tc>
                  <a:txBody>
                    <a:bodyPr/>
                    <a:lstStyle/>
                    <a:p>
                      <a:pPr algn="l" rtl="0" fontAlgn="ctr"/>
                      <a:r>
                        <a:rPr lang="en-US" sz="1400" b="1" i="0" u="none" strike="noStrike" dirty="0">
                          <a:solidFill>
                            <a:srgbClr val="7D110C"/>
                          </a:solidFill>
                          <a:effectLst/>
                          <a:latin typeface="Arial" panose="020B0604020202020204" pitchFamily="34" charset="0"/>
                        </a:rPr>
                        <a:t>IUPUI (Includes Columbus/Ft. Wayne)</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dirty="0">
                          <a:solidFill>
                            <a:srgbClr val="7D110C"/>
                          </a:solidFill>
                          <a:effectLst/>
                          <a:latin typeface="Arial" panose="020B0604020202020204" pitchFamily="34" charset="0"/>
                        </a:rPr>
                        <a:t>4178</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7D110C"/>
                          </a:solidFill>
                          <a:effectLst/>
                          <a:latin typeface="Arial" panose="020B0604020202020204" pitchFamily="34" charset="0"/>
                        </a:rPr>
                        <a:t>3204</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7D110C"/>
                          </a:solidFill>
                          <a:effectLst/>
                          <a:latin typeface="Arial" panose="020B0604020202020204" pitchFamily="34" charset="0"/>
                        </a:rPr>
                        <a:t>77%</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7D110C"/>
                          </a:solidFill>
                          <a:effectLst/>
                          <a:latin typeface="Arial" panose="020B0604020202020204" pitchFamily="34" charset="0"/>
                        </a:rPr>
                        <a:t>$3,832 </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rtl="0" fontAlgn="ctr"/>
                      <a:r>
                        <a:rPr lang="en-US" sz="1400" b="0" i="0" u="none" strike="noStrike">
                          <a:solidFill>
                            <a:srgbClr val="7D110C"/>
                          </a:solidFill>
                          <a:effectLst/>
                          <a:latin typeface="Arial" panose="020B0604020202020204" pitchFamily="34" charset="0"/>
                        </a:rPr>
                        <a:t>75%</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1185396205"/>
                  </a:ext>
                </a:extLst>
              </a:tr>
              <a:tr h="296394">
                <a:tc>
                  <a:txBody>
                    <a:bodyPr/>
                    <a:lstStyle/>
                    <a:p>
                      <a:pPr algn="l" rtl="0" fontAlgn="ctr"/>
                      <a:r>
                        <a:rPr lang="en-US" sz="1400" b="1" i="0" u="none" strike="noStrike" dirty="0">
                          <a:solidFill>
                            <a:srgbClr val="000000"/>
                          </a:solidFill>
                          <a:effectLst/>
                          <a:latin typeface="Arial" panose="020B0604020202020204" pitchFamily="34" charset="0"/>
                        </a:rPr>
                        <a:t>University of Nevada</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Arial" panose="020B0604020202020204" pitchFamily="34" charset="0"/>
                        </a:rPr>
                        <a:t>4352</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Arial" panose="020B0604020202020204" pitchFamily="34" charset="0"/>
                        </a:rPr>
                        <a:t>1686</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39%</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$3,833 </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80%</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426150541"/>
                  </a:ext>
                </a:extLst>
              </a:tr>
              <a:tr h="300919">
                <a:tc>
                  <a:txBody>
                    <a:bodyPr/>
                    <a:lstStyle/>
                    <a:p>
                      <a:pPr algn="l" rtl="0" fontAlgn="ctr"/>
                      <a:r>
                        <a:rPr lang="en-US" sz="1400" b="1" i="0" u="none" strike="noStrike">
                          <a:solidFill>
                            <a:srgbClr val="000000"/>
                          </a:solidFill>
                          <a:effectLst/>
                          <a:latin typeface="Arial" panose="020B0604020202020204" pitchFamily="34" charset="0"/>
                        </a:rPr>
                        <a:t>Portland State University</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000000"/>
                          </a:solidFill>
                          <a:effectLst/>
                          <a:latin typeface="Arial" panose="020B0604020202020204" pitchFamily="34" charset="0"/>
                        </a:rPr>
                        <a:t>1576</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dirty="0">
                          <a:solidFill>
                            <a:srgbClr val="000000"/>
                          </a:solidFill>
                          <a:effectLst/>
                          <a:latin typeface="Arial" panose="020B0604020202020204" pitchFamily="34" charset="0"/>
                        </a:rPr>
                        <a:t>890</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dirty="0">
                          <a:solidFill>
                            <a:srgbClr val="000000"/>
                          </a:solidFill>
                          <a:effectLst/>
                          <a:latin typeface="Arial" panose="020B0604020202020204" pitchFamily="34" charset="0"/>
                        </a:rPr>
                        <a:t>56%</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000000"/>
                          </a:solidFill>
                          <a:effectLst/>
                          <a:latin typeface="Arial" panose="020B0604020202020204" pitchFamily="34" charset="0"/>
                        </a:rPr>
                        <a:t>$4,187 </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rtl="0" fontAlgn="ctr"/>
                      <a:r>
                        <a:rPr lang="en-US" sz="1400" b="0" i="0" u="none" strike="noStrike">
                          <a:solidFill>
                            <a:srgbClr val="000000"/>
                          </a:solidFill>
                          <a:effectLst/>
                          <a:latin typeface="Arial" panose="020B0604020202020204" pitchFamily="34" charset="0"/>
                        </a:rPr>
                        <a:t>75%</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632538257"/>
                  </a:ext>
                </a:extLst>
              </a:tr>
              <a:tr h="300919">
                <a:tc>
                  <a:txBody>
                    <a:bodyPr/>
                    <a:lstStyle/>
                    <a:p>
                      <a:pPr algn="l" rtl="0" fontAlgn="ctr"/>
                      <a:r>
                        <a:rPr lang="en-US" sz="1400" b="1" i="0" u="none" strike="noStrike">
                          <a:solidFill>
                            <a:srgbClr val="000000"/>
                          </a:solidFill>
                          <a:effectLst/>
                          <a:latin typeface="Arial" panose="020B0604020202020204" pitchFamily="34" charset="0"/>
                        </a:rPr>
                        <a:t>University of Illinois at Chicago</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4381</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3075</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Arial" panose="020B0604020202020204" pitchFamily="34" charset="0"/>
                        </a:rPr>
                        <a:t>70%</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$5,062 </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82%</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289927782"/>
                  </a:ext>
                </a:extLst>
              </a:tr>
              <a:tr h="328297">
                <a:tc>
                  <a:txBody>
                    <a:bodyPr/>
                    <a:lstStyle/>
                    <a:p>
                      <a:pPr algn="l" rtl="0" fontAlgn="ctr"/>
                      <a:r>
                        <a:rPr lang="en-US" sz="1400" b="1" i="0" u="none" strike="noStrike">
                          <a:solidFill>
                            <a:srgbClr val="000000"/>
                          </a:solidFill>
                          <a:effectLst/>
                          <a:latin typeface="Arial" panose="020B0604020202020204" pitchFamily="34" charset="0"/>
                        </a:rPr>
                        <a:t>Georgia State Universtiy </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000000"/>
                          </a:solidFill>
                          <a:effectLst/>
                          <a:latin typeface="Arial" panose="020B0604020202020204" pitchFamily="34" charset="0"/>
                        </a:rPr>
                        <a:t>4944</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000000"/>
                          </a:solidFill>
                          <a:effectLst/>
                          <a:latin typeface="Arial" panose="020B0604020202020204" pitchFamily="34" charset="0"/>
                        </a:rPr>
                        <a:t>1069</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dirty="0">
                          <a:solidFill>
                            <a:srgbClr val="000000"/>
                          </a:solidFill>
                          <a:effectLst/>
                          <a:latin typeface="Arial" panose="020B0604020202020204" pitchFamily="34" charset="0"/>
                        </a:rPr>
                        <a:t>22%</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dirty="0">
                          <a:solidFill>
                            <a:srgbClr val="000000"/>
                          </a:solidFill>
                          <a:effectLst/>
                          <a:latin typeface="Arial" panose="020B0604020202020204" pitchFamily="34" charset="0"/>
                        </a:rPr>
                        <a:t>$5,637 </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rtl="0" fontAlgn="ctr"/>
                      <a:r>
                        <a:rPr lang="en-US" sz="1400" b="0" i="0" u="none" strike="noStrike">
                          <a:solidFill>
                            <a:srgbClr val="000000"/>
                          </a:solidFill>
                          <a:effectLst/>
                          <a:latin typeface="Arial" panose="020B0604020202020204" pitchFamily="34" charset="0"/>
                        </a:rPr>
                        <a:t>81%</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651664493"/>
                  </a:ext>
                </a:extLst>
              </a:tr>
              <a:tr h="300919">
                <a:tc>
                  <a:txBody>
                    <a:bodyPr/>
                    <a:lstStyle/>
                    <a:p>
                      <a:pPr algn="l" rtl="0" fontAlgn="ctr"/>
                      <a:r>
                        <a:rPr lang="en-US" sz="1400" b="1" i="0" u="none" strike="noStrike">
                          <a:solidFill>
                            <a:srgbClr val="000000"/>
                          </a:solidFill>
                          <a:effectLst/>
                          <a:latin typeface="Arial" panose="020B0604020202020204" pitchFamily="34" charset="0"/>
                        </a:rPr>
                        <a:t>University of Cincinnati -Main Campus</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5435</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3064</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56%</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Arial" panose="020B0604020202020204" pitchFamily="34" charset="0"/>
                        </a:rPr>
                        <a:t>$5,750 </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88%</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284073019"/>
                  </a:ext>
                </a:extLst>
              </a:tr>
              <a:tr h="300919">
                <a:tc>
                  <a:txBody>
                    <a:bodyPr/>
                    <a:lstStyle/>
                    <a:p>
                      <a:pPr algn="l" rtl="0" fontAlgn="ctr"/>
                      <a:r>
                        <a:rPr lang="en-US" sz="1400" b="1" i="0" u="none" strike="noStrike">
                          <a:solidFill>
                            <a:srgbClr val="000000"/>
                          </a:solidFill>
                          <a:effectLst/>
                          <a:latin typeface="Arial" panose="020B0604020202020204" pitchFamily="34" charset="0"/>
                        </a:rPr>
                        <a:t>Virginia Commonwealth University</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000000"/>
                          </a:solidFill>
                          <a:effectLst/>
                          <a:latin typeface="Arial" panose="020B0604020202020204" pitchFamily="34" charset="0"/>
                        </a:rPr>
                        <a:t>4372</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000000"/>
                          </a:solidFill>
                          <a:effectLst/>
                          <a:latin typeface="Arial" panose="020B0604020202020204" pitchFamily="34" charset="0"/>
                        </a:rPr>
                        <a:t>2900</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000000"/>
                          </a:solidFill>
                          <a:effectLst/>
                          <a:latin typeface="Arial" panose="020B0604020202020204" pitchFamily="34" charset="0"/>
                        </a:rPr>
                        <a:t>66%</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dirty="0">
                          <a:solidFill>
                            <a:srgbClr val="000000"/>
                          </a:solidFill>
                          <a:effectLst/>
                          <a:latin typeface="Arial" panose="020B0604020202020204" pitchFamily="34" charset="0"/>
                        </a:rPr>
                        <a:t>$6,361 </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rtl="0" fontAlgn="ctr"/>
                      <a:r>
                        <a:rPr lang="en-US" sz="1400" b="0" i="0" u="none" strike="noStrike">
                          <a:solidFill>
                            <a:srgbClr val="000000"/>
                          </a:solidFill>
                          <a:effectLst/>
                          <a:latin typeface="Arial" panose="020B0604020202020204" pitchFamily="34" charset="0"/>
                        </a:rPr>
                        <a:t>83%</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753369021"/>
                  </a:ext>
                </a:extLst>
              </a:tr>
              <a:tr h="300919">
                <a:tc>
                  <a:txBody>
                    <a:bodyPr/>
                    <a:lstStyle/>
                    <a:p>
                      <a:pPr algn="l" rtl="0" fontAlgn="ctr"/>
                      <a:r>
                        <a:rPr lang="en-US" sz="1400" b="1" i="0" u="none" strike="noStrike">
                          <a:solidFill>
                            <a:srgbClr val="000000"/>
                          </a:solidFill>
                          <a:effectLst/>
                          <a:latin typeface="Arial" panose="020B0604020202020204" pitchFamily="34" charset="0"/>
                        </a:rPr>
                        <a:t>Wayne State University</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2873</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2687</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94%</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$6,735 </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latin typeface="Arial" panose="020B0604020202020204" pitchFamily="34" charset="0"/>
                        </a:rPr>
                        <a:t>82%</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80963580"/>
                  </a:ext>
                </a:extLst>
              </a:tr>
              <a:tr h="367062">
                <a:tc>
                  <a:txBody>
                    <a:bodyPr/>
                    <a:lstStyle/>
                    <a:p>
                      <a:pPr algn="l" rtl="0" fontAlgn="ctr"/>
                      <a:r>
                        <a:rPr lang="en-US" sz="1400" b="1" i="0" u="none" strike="noStrike">
                          <a:solidFill>
                            <a:srgbClr val="000000"/>
                          </a:solidFill>
                          <a:effectLst/>
                          <a:latin typeface="Arial" panose="020B0604020202020204" pitchFamily="34" charset="0"/>
                        </a:rPr>
                        <a:t>University of Utah</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000000"/>
                          </a:solidFill>
                          <a:effectLst/>
                          <a:latin typeface="Arial" panose="020B0604020202020204" pitchFamily="34" charset="0"/>
                        </a:rPr>
                        <a:t>4040</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000000"/>
                          </a:solidFill>
                          <a:effectLst/>
                          <a:latin typeface="Arial" panose="020B0604020202020204" pitchFamily="34" charset="0"/>
                        </a:rPr>
                        <a:t>2928</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000000"/>
                          </a:solidFill>
                          <a:effectLst/>
                          <a:latin typeface="Arial" panose="020B0604020202020204" pitchFamily="34" charset="0"/>
                        </a:rPr>
                        <a:t>72%</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ctr" rtl="0" fontAlgn="b"/>
                      <a:r>
                        <a:rPr lang="en-US" sz="1400" b="0" i="0" u="none" strike="noStrike">
                          <a:solidFill>
                            <a:srgbClr val="000000"/>
                          </a:solidFill>
                          <a:effectLst/>
                          <a:latin typeface="Arial" panose="020B0604020202020204" pitchFamily="34" charset="0"/>
                        </a:rPr>
                        <a:t>$7,603 </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rtl="0" fontAlgn="ctr"/>
                      <a:r>
                        <a:rPr lang="en-US" sz="1400" b="0" i="0" u="none" strike="noStrike" dirty="0">
                          <a:solidFill>
                            <a:srgbClr val="000000"/>
                          </a:solidFill>
                          <a:effectLst/>
                          <a:latin typeface="Arial" panose="020B0604020202020204" pitchFamily="34" charset="0"/>
                        </a:rPr>
                        <a:t>89%</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3523520013"/>
                  </a:ext>
                </a:extLst>
              </a:tr>
              <a:tr h="300919">
                <a:tc>
                  <a:txBody>
                    <a:bodyPr/>
                    <a:lstStyle/>
                    <a:p>
                      <a:pPr algn="l" rtl="0" fontAlgn="ctr"/>
                      <a:r>
                        <a:rPr lang="en-US" sz="1400" b="1" i="0" u="none" strike="noStrike">
                          <a:solidFill>
                            <a:srgbClr val="000000"/>
                          </a:solidFill>
                          <a:effectLst/>
                          <a:latin typeface="Arial" panose="020B0604020202020204" pitchFamily="34" charset="0"/>
                        </a:rPr>
                        <a:t>Boise State University</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2935</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1529</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52%</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Arial" panose="020B0604020202020204" pitchFamily="34" charset="0"/>
                        </a:rPr>
                        <a:t>$10,557 </a:t>
                      </a:r>
                    </a:p>
                  </a:txBody>
                  <a:tcPr marL="7620" marR="7620" marT="7620"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rtl="0" fontAlgn="ctr"/>
                      <a:r>
                        <a:rPr lang="en-US" sz="1400" b="0" i="0" u="none" strike="noStrike" dirty="0">
                          <a:solidFill>
                            <a:srgbClr val="000000"/>
                          </a:solidFill>
                          <a:effectLst/>
                          <a:latin typeface="Arial" panose="020B0604020202020204" pitchFamily="34" charset="0"/>
                        </a:rPr>
                        <a:t>78%</a:t>
                      </a:r>
                    </a:p>
                  </a:txBody>
                  <a:tcPr marL="7620" marR="7620" marT="762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531048987"/>
                  </a:ext>
                </a:extLst>
              </a:tr>
            </a:tbl>
          </a:graphicData>
        </a:graphic>
      </p:graphicFrame>
      <p:sp>
        <p:nvSpPr>
          <p:cNvPr id="8" name="Rectangle 7"/>
          <p:cNvSpPr/>
          <p:nvPr/>
        </p:nvSpPr>
        <p:spPr>
          <a:xfrm>
            <a:off x="229661" y="6005504"/>
            <a:ext cx="8914340" cy="400110"/>
          </a:xfrm>
          <a:prstGeom prst="rect">
            <a:avLst/>
          </a:prstGeom>
        </p:spPr>
        <p:txBody>
          <a:bodyPr wrap="square">
            <a:spAutoFit/>
          </a:bodyPr>
          <a:lstStyle/>
          <a:p>
            <a:r>
              <a:rPr lang="en-US" sz="1000" dirty="0"/>
              <a:t>Note: Cohort </a:t>
            </a:r>
            <a:r>
              <a:rPr lang="en-US" sz="1000" dirty="0" smtClean="0"/>
              <a:t>2019. </a:t>
            </a:r>
            <a:r>
              <a:rPr lang="en-US" sz="1000" dirty="0"/>
              <a:t>First-Time, Full-Time Beginners Includes Columbus. Source: </a:t>
            </a:r>
            <a:r>
              <a:rPr lang="en-US" sz="1000" dirty="0" smtClean="0"/>
              <a:t>The </a:t>
            </a:r>
            <a:r>
              <a:rPr lang="en-US" sz="1000" dirty="0"/>
              <a:t>Integrated Postsecondary Education Data System (IPEDS) . </a:t>
            </a:r>
            <a:endParaRPr lang="en-US" sz="1000" dirty="0" smtClean="0"/>
          </a:p>
          <a:p>
            <a:r>
              <a:rPr lang="en-US" sz="1000" dirty="0" smtClean="0"/>
              <a:t>Percent </a:t>
            </a:r>
            <a:r>
              <a:rPr lang="en-US" sz="1000" dirty="0"/>
              <a:t>beginners receiving Institutional Aid and Scholarships. </a:t>
            </a:r>
          </a:p>
        </p:txBody>
      </p:sp>
    </p:spTree>
    <p:extLst>
      <p:ext uri="{BB962C8B-B14F-4D97-AF65-F5344CB8AC3E}">
        <p14:creationId xmlns:p14="http://schemas.microsoft.com/office/powerpoint/2010/main" val="11948999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ICHE Performance Funding </a:t>
            </a:r>
            <a:endParaRPr lang="en-US" dirty="0"/>
          </a:p>
        </p:txBody>
      </p:sp>
      <p:sp>
        <p:nvSpPr>
          <p:cNvPr id="6" name="Text Placeholder 5"/>
          <p:cNvSpPr>
            <a:spLocks noGrp="1"/>
          </p:cNvSpPr>
          <p:nvPr>
            <p:ph type="body" sz="quarter" idx="10"/>
          </p:nvPr>
        </p:nvSpPr>
        <p:spPr/>
        <p:txBody>
          <a:bodyPr/>
          <a:lstStyle/>
          <a:p>
            <a:endParaRPr lang="en-US"/>
          </a:p>
        </p:txBody>
      </p:sp>
      <p:sp>
        <p:nvSpPr>
          <p:cNvPr id="3" name="Content Placeholder 2"/>
          <p:cNvSpPr>
            <a:spLocks noGrp="1"/>
          </p:cNvSpPr>
          <p:nvPr>
            <p:ph idx="1"/>
          </p:nvPr>
        </p:nvSpPr>
        <p:spPr/>
        <p:txBody>
          <a:bodyPr>
            <a:normAutofit/>
          </a:bodyPr>
          <a:lstStyle/>
          <a:p>
            <a:endParaRPr lang="en-US" dirty="0"/>
          </a:p>
          <a:p>
            <a:r>
              <a:rPr lang="en-US" dirty="0"/>
              <a:t>Overall Degree Completion </a:t>
            </a:r>
          </a:p>
          <a:p>
            <a:r>
              <a:rPr lang="en-US" dirty="0"/>
              <a:t>On-Time Degree Completion Rate</a:t>
            </a:r>
          </a:p>
          <a:p>
            <a:r>
              <a:rPr lang="en-US" dirty="0"/>
              <a:t>At-Risk Degree Completion (PELL)</a:t>
            </a:r>
          </a:p>
          <a:p>
            <a:r>
              <a:rPr lang="en-US" dirty="0"/>
              <a:t>High-Impact Degree Completion (STEM)</a:t>
            </a:r>
          </a:p>
          <a:p>
            <a:r>
              <a:rPr lang="en-US" dirty="0" smtClean="0"/>
              <a:t>Persistence Counts (30 Credit Hours, 60 Credit Hours, 90 Credit Hours)</a:t>
            </a:r>
            <a:endParaRPr lang="en-US" dirty="0"/>
          </a:p>
        </p:txBody>
      </p:sp>
      <p:sp>
        <p:nvSpPr>
          <p:cNvPr id="5" name="Slide Number Placeholder 4"/>
          <p:cNvSpPr>
            <a:spLocks noGrp="1"/>
          </p:cNvSpPr>
          <p:nvPr>
            <p:ph type="sldNum" sz="quarter" idx="4294967295"/>
          </p:nvPr>
        </p:nvSpPr>
        <p:spPr>
          <a:xfrm>
            <a:off x="8324850" y="6297613"/>
            <a:ext cx="819150" cy="365125"/>
          </a:xfrm>
          <a:prstGeom prst="rect">
            <a:avLst/>
          </a:prstGeom>
        </p:spPr>
        <p:txBody>
          <a:bodyPr/>
          <a:lstStyle/>
          <a:p>
            <a:fld id="{A2CEE53A-19EC-654D-82C1-D215F6FEFF18}" type="slidenum">
              <a:rPr lang="en-US" smtClean="0">
                <a:solidFill>
                  <a:srgbClr val="66080F"/>
                </a:solidFill>
              </a:rPr>
              <a:pPr/>
              <a:t>42</a:t>
            </a:fld>
            <a:endParaRPr lang="en-US">
              <a:solidFill>
                <a:srgbClr val="66080F"/>
              </a:solidFill>
            </a:endParaRPr>
          </a:p>
        </p:txBody>
      </p:sp>
    </p:spTree>
    <p:extLst>
      <p:ext uri="{BB962C8B-B14F-4D97-AF65-F5344CB8AC3E}">
        <p14:creationId xmlns:p14="http://schemas.microsoft.com/office/powerpoint/2010/main" val="1842103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Student Performance Metrics</a:t>
            </a:r>
            <a:r>
              <a:rPr lang="en-US" dirty="0"/>
              <a:t/>
            </a:r>
            <a:br>
              <a:rPr lang="en-US" dirty="0"/>
            </a:br>
            <a:r>
              <a:rPr lang="en-US" sz="3600" dirty="0" smtClean="0"/>
              <a:t>Indiana Resident Pell Recipients</a:t>
            </a:r>
            <a:endParaRPr lang="en-US" sz="36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3" y="6324600"/>
            <a:ext cx="3649081" cy="365125"/>
          </a:xfrm>
        </p:spPr>
        <p:txBody>
          <a:bodyPr/>
          <a:lstStyle/>
          <a:p>
            <a:pPr algn="l"/>
            <a:r>
              <a:rPr lang="en-US" sz="1000" dirty="0" smtClean="0"/>
              <a:t>Office of Institutional Research and Decision Support</a:t>
            </a:r>
            <a:endParaRPr lang="en-US" sz="1000" dirty="0"/>
          </a:p>
        </p:txBody>
      </p:sp>
      <p:sp>
        <p:nvSpPr>
          <p:cNvPr id="3" name="TextBox 2"/>
          <p:cNvSpPr txBox="1"/>
          <p:nvPr/>
        </p:nvSpPr>
        <p:spPr>
          <a:xfrm>
            <a:off x="609600" y="5638800"/>
            <a:ext cx="6109365" cy="276999"/>
          </a:xfrm>
          <a:prstGeom prst="rect">
            <a:avLst/>
          </a:prstGeom>
          <a:noFill/>
        </p:spPr>
        <p:txBody>
          <a:bodyPr wrap="none" rtlCol="0">
            <a:spAutoFit/>
          </a:bodyPr>
          <a:lstStyle/>
          <a:p>
            <a:r>
              <a:rPr lang="en-US" sz="1200" dirty="0" smtClean="0"/>
              <a:t>* </a:t>
            </a:r>
            <a:r>
              <a:rPr lang="en-US" sz="1200" dirty="0"/>
              <a:t>The “at-risk” degree completions </a:t>
            </a:r>
            <a:r>
              <a:rPr lang="en-US" sz="1200" dirty="0" smtClean="0"/>
              <a:t>is </a:t>
            </a:r>
            <a:r>
              <a:rPr lang="en-US" sz="1200" dirty="0"/>
              <a:t>defined as pell recipients in the year of degree conferral.  </a:t>
            </a:r>
          </a:p>
        </p:txBody>
      </p:sp>
      <p:pic>
        <p:nvPicPr>
          <p:cNvPr id="5" name="Picture 4"/>
          <p:cNvPicPr>
            <a:picLocks noChangeAspect="1"/>
          </p:cNvPicPr>
          <p:nvPr/>
        </p:nvPicPr>
        <p:blipFill>
          <a:blip r:embed="rId3"/>
          <a:stretch>
            <a:fillRect/>
          </a:stretch>
        </p:blipFill>
        <p:spPr>
          <a:xfrm>
            <a:off x="374540" y="1319601"/>
            <a:ext cx="8394920" cy="4218798"/>
          </a:xfrm>
          <a:prstGeom prst="rect">
            <a:avLst/>
          </a:prstGeom>
        </p:spPr>
      </p:pic>
    </p:spTree>
    <p:extLst>
      <p:ext uri="{BB962C8B-B14F-4D97-AF65-F5344CB8AC3E}">
        <p14:creationId xmlns:p14="http://schemas.microsoft.com/office/powerpoint/2010/main" val="3966875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Student Performance Metrics</a:t>
            </a:r>
            <a:r>
              <a:rPr lang="en-US" dirty="0"/>
              <a:t/>
            </a:r>
            <a:br>
              <a:rPr lang="en-US" dirty="0"/>
            </a:br>
            <a:r>
              <a:rPr lang="en-US" sz="3600" dirty="0" smtClean="0"/>
              <a:t>High Impact Degrees (STEM)</a:t>
            </a:r>
            <a:endParaRPr lang="en-US" sz="36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3" y="6324600"/>
            <a:ext cx="3665123" cy="365125"/>
          </a:xfrm>
        </p:spPr>
        <p:txBody>
          <a:bodyPr/>
          <a:lstStyle/>
          <a:p>
            <a:pPr algn="l"/>
            <a:r>
              <a:rPr lang="en-US" sz="1000" dirty="0" smtClean="0"/>
              <a:t>Office of Institutional Research and Decision Support</a:t>
            </a:r>
            <a:endParaRPr lang="en-US" sz="1000" dirty="0"/>
          </a:p>
        </p:txBody>
      </p:sp>
      <p:sp>
        <p:nvSpPr>
          <p:cNvPr id="9" name="TextBox 8"/>
          <p:cNvSpPr txBox="1"/>
          <p:nvPr/>
        </p:nvSpPr>
        <p:spPr>
          <a:xfrm>
            <a:off x="609600" y="5638800"/>
            <a:ext cx="7529625" cy="461665"/>
          </a:xfrm>
          <a:prstGeom prst="rect">
            <a:avLst/>
          </a:prstGeom>
          <a:noFill/>
        </p:spPr>
        <p:txBody>
          <a:bodyPr wrap="none" rtlCol="0">
            <a:spAutoFit/>
          </a:bodyPr>
          <a:lstStyle/>
          <a:p>
            <a:r>
              <a:rPr lang="en-US" sz="1200" dirty="0" smtClean="0"/>
              <a:t>* </a:t>
            </a:r>
            <a:r>
              <a:rPr lang="en-US" sz="1200" dirty="0"/>
              <a:t>Indiana resident students in negotiated list of high impact majors/degrees (UIRR) for performance </a:t>
            </a:r>
            <a:r>
              <a:rPr lang="en-US" sz="1200" dirty="0" smtClean="0"/>
              <a:t>funding. </a:t>
            </a:r>
            <a:br>
              <a:rPr lang="en-US" sz="1200" dirty="0" smtClean="0"/>
            </a:br>
            <a:r>
              <a:rPr lang="en-US" sz="1200" dirty="0" smtClean="0"/>
              <a:t>   At IUPUI this does not include degrees  in School of Medicine or Dentistry.</a:t>
            </a:r>
            <a:endParaRPr lang="en-US" sz="1200" dirty="0"/>
          </a:p>
        </p:txBody>
      </p:sp>
      <p:pic>
        <p:nvPicPr>
          <p:cNvPr id="3" name="Picture 2"/>
          <p:cNvPicPr>
            <a:picLocks noChangeAspect="1"/>
          </p:cNvPicPr>
          <p:nvPr/>
        </p:nvPicPr>
        <p:blipFill>
          <a:blip r:embed="rId3"/>
          <a:stretch>
            <a:fillRect/>
          </a:stretch>
        </p:blipFill>
        <p:spPr>
          <a:xfrm>
            <a:off x="408071" y="1523835"/>
            <a:ext cx="8327858" cy="3810330"/>
          </a:xfrm>
          <a:prstGeom prst="rect">
            <a:avLst/>
          </a:prstGeom>
        </p:spPr>
      </p:pic>
    </p:spTree>
    <p:extLst>
      <p:ext uri="{BB962C8B-B14F-4D97-AF65-F5344CB8AC3E}">
        <p14:creationId xmlns:p14="http://schemas.microsoft.com/office/powerpoint/2010/main" val="4139670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Student Performance Metrics</a:t>
            </a:r>
            <a:r>
              <a:rPr lang="en-US" dirty="0"/>
              <a:t/>
            </a:r>
            <a:br>
              <a:rPr lang="en-US" dirty="0"/>
            </a:br>
            <a:r>
              <a:rPr lang="en-US" sz="3600" dirty="0" smtClean="0"/>
              <a:t>Degrees Conferred</a:t>
            </a:r>
            <a:endParaRPr lang="en-US" sz="36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324600"/>
            <a:ext cx="3419144" cy="365125"/>
          </a:xfrm>
        </p:spPr>
        <p:txBody>
          <a:bodyPr/>
          <a:lstStyle/>
          <a:p>
            <a:pPr algn="l"/>
            <a:r>
              <a:rPr lang="en-US" sz="1000" dirty="0" smtClean="0"/>
              <a:t>Office of Institutional Research and Decision Support</a:t>
            </a:r>
            <a:endParaRPr lang="en-US" sz="1000" dirty="0"/>
          </a:p>
        </p:txBody>
      </p:sp>
      <p:sp>
        <p:nvSpPr>
          <p:cNvPr id="4" name="TextBox 3"/>
          <p:cNvSpPr txBox="1"/>
          <p:nvPr/>
        </p:nvSpPr>
        <p:spPr>
          <a:xfrm>
            <a:off x="529389" y="5837035"/>
            <a:ext cx="8157411" cy="261610"/>
          </a:xfrm>
          <a:prstGeom prst="rect">
            <a:avLst/>
          </a:prstGeom>
          <a:noFill/>
        </p:spPr>
        <p:txBody>
          <a:bodyPr wrap="square" rtlCol="0">
            <a:spAutoFit/>
          </a:bodyPr>
          <a:lstStyle/>
          <a:p>
            <a:r>
              <a:rPr lang="en-US" sz="1100" dirty="0" smtClean="0"/>
              <a:t>*Does not include Associates or </a:t>
            </a:r>
            <a:r>
              <a:rPr lang="en-US" sz="1100" dirty="0" err="1" smtClean="0"/>
              <a:t>Undergradate</a:t>
            </a:r>
            <a:r>
              <a:rPr lang="en-US" sz="1100" dirty="0" smtClean="0"/>
              <a:t> Certificates</a:t>
            </a:r>
            <a:endParaRPr lang="en-US" sz="1100" dirty="0"/>
          </a:p>
        </p:txBody>
      </p:sp>
      <p:pic>
        <p:nvPicPr>
          <p:cNvPr id="5" name="Picture 4"/>
          <p:cNvPicPr>
            <a:picLocks noChangeAspect="1"/>
          </p:cNvPicPr>
          <p:nvPr/>
        </p:nvPicPr>
        <p:blipFill>
          <a:blip r:embed="rId3"/>
          <a:stretch>
            <a:fillRect/>
          </a:stretch>
        </p:blipFill>
        <p:spPr>
          <a:xfrm>
            <a:off x="222414" y="1498792"/>
            <a:ext cx="8588474" cy="4396284"/>
          </a:xfrm>
          <a:prstGeom prst="rect">
            <a:avLst/>
          </a:prstGeom>
        </p:spPr>
      </p:pic>
    </p:spTree>
    <p:extLst>
      <p:ext uri="{BB962C8B-B14F-4D97-AF65-F5344CB8AC3E}">
        <p14:creationId xmlns:p14="http://schemas.microsoft.com/office/powerpoint/2010/main" val="5525831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38" y="76200"/>
            <a:ext cx="8229600" cy="1143000"/>
          </a:xfrm>
        </p:spPr>
        <p:txBody>
          <a:bodyPr>
            <a:normAutofit/>
          </a:bodyPr>
          <a:lstStyle/>
          <a:p>
            <a:r>
              <a:rPr lang="en-US" dirty="0" smtClean="0"/>
              <a:t>Financial Aid Metrics</a:t>
            </a:r>
            <a:r>
              <a:rPr lang="en-US" dirty="0"/>
              <a:t/>
            </a:r>
            <a:br>
              <a:rPr lang="en-US" dirty="0"/>
            </a:br>
            <a:r>
              <a:rPr lang="en-US" sz="3600" dirty="0" smtClean="0"/>
              <a:t>Undergraduate Loan Debt</a:t>
            </a:r>
            <a:endParaRPr lang="en-US" sz="36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3" y="6324600"/>
            <a:ext cx="3761375" cy="365125"/>
          </a:xfrm>
        </p:spPr>
        <p:txBody>
          <a:bodyPr/>
          <a:lstStyle/>
          <a:p>
            <a:pPr algn="l"/>
            <a:r>
              <a:rPr lang="en-US" sz="1000" dirty="0" smtClean="0"/>
              <a:t>Office of Institutional Research and Decision Support</a:t>
            </a:r>
            <a:endParaRPr lang="en-US" sz="1000" dirty="0"/>
          </a:p>
        </p:txBody>
      </p:sp>
      <p:sp>
        <p:nvSpPr>
          <p:cNvPr id="3" name="TextBox 2"/>
          <p:cNvSpPr txBox="1"/>
          <p:nvPr/>
        </p:nvSpPr>
        <p:spPr>
          <a:xfrm>
            <a:off x="533400" y="5881643"/>
            <a:ext cx="8109692" cy="461665"/>
          </a:xfrm>
          <a:prstGeom prst="rect">
            <a:avLst/>
          </a:prstGeom>
          <a:noFill/>
        </p:spPr>
        <p:txBody>
          <a:bodyPr wrap="square" rtlCol="0">
            <a:spAutoFit/>
          </a:bodyPr>
          <a:lstStyle/>
          <a:p>
            <a:r>
              <a:rPr lang="en-US" sz="1200" dirty="0"/>
              <a:t>These figures include only graduates who entered IU as First-Year students and student loans from federal, IU, and private sources borrowed at IU during that program of study -- as defined by the Common Data Set (CDS).</a:t>
            </a:r>
          </a:p>
        </p:txBody>
      </p:sp>
      <p:pic>
        <p:nvPicPr>
          <p:cNvPr id="7" name="Picture 6"/>
          <p:cNvPicPr>
            <a:picLocks noChangeAspect="1"/>
          </p:cNvPicPr>
          <p:nvPr/>
        </p:nvPicPr>
        <p:blipFill>
          <a:blip r:embed="rId3"/>
          <a:stretch>
            <a:fillRect/>
          </a:stretch>
        </p:blipFill>
        <p:spPr>
          <a:xfrm>
            <a:off x="720436" y="1417319"/>
            <a:ext cx="7637508" cy="4340555"/>
          </a:xfrm>
          <a:prstGeom prst="rect">
            <a:avLst/>
          </a:prstGeom>
        </p:spPr>
      </p:pic>
      <p:cxnSp>
        <p:nvCxnSpPr>
          <p:cNvPr id="10" name="Straight Connector 9"/>
          <p:cNvCxnSpPr/>
          <p:nvPr/>
        </p:nvCxnSpPr>
        <p:spPr>
          <a:xfrm>
            <a:off x="4867564" y="2050473"/>
            <a:ext cx="0" cy="2937163"/>
          </a:xfrm>
          <a:prstGeom prst="line">
            <a:avLst/>
          </a:prstGeom>
          <a:ln>
            <a:prstDash val="dash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95472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Financial Aid Metrics</a:t>
            </a:r>
            <a:r>
              <a:rPr lang="en-US" dirty="0"/>
              <a:t/>
            </a:r>
            <a:br>
              <a:rPr lang="en-US" dirty="0"/>
            </a:br>
            <a:r>
              <a:rPr lang="en-US" sz="3600" dirty="0" smtClean="0"/>
              <a:t>Loan Default Rate</a:t>
            </a:r>
            <a:endParaRPr lang="en-US" sz="36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324600"/>
            <a:ext cx="3419144" cy="365125"/>
          </a:xfrm>
        </p:spPr>
        <p:txBody>
          <a:bodyPr/>
          <a:lstStyle/>
          <a:p>
            <a:pPr algn="l"/>
            <a:r>
              <a:rPr lang="en-US" sz="1000" dirty="0" smtClean="0"/>
              <a:t>Office of Institutional Research and Decision Support</a:t>
            </a:r>
            <a:endParaRPr lang="en-US" sz="1000" dirty="0"/>
          </a:p>
        </p:txBody>
      </p:sp>
      <p:sp>
        <p:nvSpPr>
          <p:cNvPr id="3" name="TextBox 2"/>
          <p:cNvSpPr txBox="1"/>
          <p:nvPr/>
        </p:nvSpPr>
        <p:spPr>
          <a:xfrm>
            <a:off x="1295400" y="5716613"/>
            <a:ext cx="6629400" cy="615553"/>
          </a:xfrm>
          <a:prstGeom prst="rect">
            <a:avLst/>
          </a:prstGeom>
          <a:noFill/>
        </p:spPr>
        <p:txBody>
          <a:bodyPr wrap="square" rtlCol="0">
            <a:spAutoFit/>
          </a:bodyPr>
          <a:lstStyle/>
          <a:p>
            <a:r>
              <a:rPr lang="en-US" sz="1100" dirty="0" smtClean="0"/>
              <a:t>The </a:t>
            </a:r>
            <a:r>
              <a:rPr lang="en-US" sz="1100" dirty="0"/>
              <a:t>official default rates are now calculated on a 3-year average basis, which only goes back to the </a:t>
            </a:r>
            <a:r>
              <a:rPr lang="en-US" sz="1100" dirty="0" smtClean="0"/>
              <a:t>FY2010 </a:t>
            </a:r>
            <a:r>
              <a:rPr lang="en-US" sz="1100" dirty="0"/>
              <a:t>cohort.  (Prior to the </a:t>
            </a:r>
            <a:r>
              <a:rPr lang="en-US" sz="1100" dirty="0" smtClean="0"/>
              <a:t>FY2010 </a:t>
            </a:r>
            <a:r>
              <a:rPr lang="en-US" sz="1100" dirty="0"/>
              <a:t>cohort, default rates were calculated on a 2-year basis and are not comparable with the current logic.) </a:t>
            </a:r>
            <a:r>
              <a:rPr lang="en-US" sz="1200" dirty="0"/>
              <a:t> </a:t>
            </a:r>
          </a:p>
        </p:txBody>
      </p:sp>
      <p:sp>
        <p:nvSpPr>
          <p:cNvPr id="6" name="TextBox 5"/>
          <p:cNvSpPr txBox="1"/>
          <p:nvPr/>
        </p:nvSpPr>
        <p:spPr>
          <a:xfrm>
            <a:off x="1086280" y="5427784"/>
            <a:ext cx="7755212" cy="261610"/>
          </a:xfrm>
          <a:prstGeom prst="rect">
            <a:avLst/>
          </a:prstGeom>
          <a:noFill/>
        </p:spPr>
        <p:txBody>
          <a:bodyPr wrap="square" rtlCol="0">
            <a:spAutoFit/>
          </a:bodyPr>
          <a:lstStyle/>
          <a:p>
            <a:r>
              <a:rPr lang="en-US" sz="1100" dirty="0" smtClean="0"/>
              <a:t>* The 2018 IUPUI Official rate is final. The Indianapolis and Columbus rates are still draft calculations.</a:t>
            </a:r>
            <a:endParaRPr lang="en-US" sz="1100" dirty="0"/>
          </a:p>
        </p:txBody>
      </p:sp>
      <p:pic>
        <p:nvPicPr>
          <p:cNvPr id="7" name="Picture 6"/>
          <p:cNvPicPr>
            <a:picLocks noChangeAspect="1"/>
          </p:cNvPicPr>
          <p:nvPr/>
        </p:nvPicPr>
        <p:blipFill>
          <a:blip r:embed="rId3"/>
          <a:stretch>
            <a:fillRect/>
          </a:stretch>
        </p:blipFill>
        <p:spPr>
          <a:xfrm>
            <a:off x="628074" y="1459821"/>
            <a:ext cx="8515926" cy="3938357"/>
          </a:xfrm>
          <a:prstGeom prst="rect">
            <a:avLst/>
          </a:prstGeom>
        </p:spPr>
      </p:pic>
    </p:spTree>
    <p:extLst>
      <p:ext uri="{BB962C8B-B14F-4D97-AF65-F5344CB8AC3E}">
        <p14:creationId xmlns:p14="http://schemas.microsoft.com/office/powerpoint/2010/main" val="22812558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Financial Aid Metrics</a:t>
            </a:r>
            <a:r>
              <a:rPr lang="en-US" dirty="0"/>
              <a:t/>
            </a:r>
            <a:br>
              <a:rPr lang="en-US" dirty="0"/>
            </a:br>
            <a:r>
              <a:rPr lang="en-US" sz="3600" dirty="0" smtClean="0"/>
              <a:t>Average Net Price by Income</a:t>
            </a:r>
            <a:endParaRPr lang="en-US" sz="36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324600"/>
            <a:ext cx="3584912" cy="365125"/>
          </a:xfrm>
        </p:spPr>
        <p:txBody>
          <a:bodyPr/>
          <a:lstStyle/>
          <a:p>
            <a:pPr algn="l"/>
            <a:r>
              <a:rPr lang="en-US" sz="1000" dirty="0" smtClean="0"/>
              <a:t>Office of Institutional Research and Decision Support</a:t>
            </a:r>
            <a:endParaRPr lang="en-US" sz="1000" dirty="0"/>
          </a:p>
        </p:txBody>
      </p:sp>
      <p:sp>
        <p:nvSpPr>
          <p:cNvPr id="3" name="Rectangle 2"/>
          <p:cNvSpPr/>
          <p:nvPr/>
        </p:nvSpPr>
        <p:spPr>
          <a:xfrm>
            <a:off x="609600" y="5410200"/>
            <a:ext cx="8001000" cy="769441"/>
          </a:xfrm>
          <a:prstGeom prst="rect">
            <a:avLst/>
          </a:prstGeom>
        </p:spPr>
        <p:txBody>
          <a:bodyPr wrap="square">
            <a:spAutoFit/>
          </a:bodyPr>
          <a:lstStyle/>
          <a:p>
            <a:r>
              <a:rPr lang="en-US" sz="1100" dirty="0"/>
              <a:t>The IPEDS net </a:t>
            </a:r>
            <a:r>
              <a:rPr lang="en-US" sz="1100" dirty="0" smtClean="0"/>
              <a:t>price estimates </a:t>
            </a:r>
            <a:r>
              <a:rPr lang="en-US" sz="1100" dirty="0"/>
              <a:t>the average out-of-pocket costs for first-year, full-time </a:t>
            </a:r>
            <a:r>
              <a:rPr lang="en-US" sz="1100" dirty="0" smtClean="0"/>
              <a:t>undergraduates awarded </a:t>
            </a:r>
            <a:r>
              <a:rPr lang="en-US" sz="1100" dirty="0"/>
              <a:t>gift aid (excluding private gift aid). Room and board and other non-tuition expense estimates decreased in 2013-14 by using a more moderate cost estimate methodology.  Since the average net price is the difference between estimated costs like room and board and the average IPEDS gift aid, the average net </a:t>
            </a:r>
            <a:r>
              <a:rPr lang="en-US" sz="1100" dirty="0" smtClean="0"/>
              <a:t>changed </a:t>
            </a:r>
            <a:r>
              <a:rPr lang="en-US" sz="1100" dirty="0"/>
              <a:t>significantly beginning in 2013-14.</a:t>
            </a:r>
          </a:p>
        </p:txBody>
      </p:sp>
      <p:pic>
        <p:nvPicPr>
          <p:cNvPr id="6" name="Picture 5"/>
          <p:cNvPicPr>
            <a:picLocks noChangeAspect="1"/>
          </p:cNvPicPr>
          <p:nvPr/>
        </p:nvPicPr>
        <p:blipFill>
          <a:blip r:embed="rId3"/>
          <a:stretch>
            <a:fillRect/>
          </a:stretch>
        </p:blipFill>
        <p:spPr>
          <a:xfrm>
            <a:off x="424707" y="1472763"/>
            <a:ext cx="7786419" cy="3912474"/>
          </a:xfrm>
          <a:prstGeom prst="rect">
            <a:avLst/>
          </a:prstGeom>
        </p:spPr>
      </p:pic>
    </p:spTree>
    <p:extLst>
      <p:ext uri="{BB962C8B-B14F-4D97-AF65-F5344CB8AC3E}">
        <p14:creationId xmlns:p14="http://schemas.microsoft.com/office/powerpoint/2010/main" val="3703948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704" y="99635"/>
            <a:ext cx="5599725" cy="1039091"/>
          </a:xfrm>
        </p:spPr>
        <p:txBody>
          <a:bodyPr/>
          <a:lstStyle/>
          <a:p>
            <a:r>
              <a:rPr lang="en-US" dirty="0" smtClean="0"/>
              <a:t>Definition of Unmet Need </a:t>
            </a:r>
            <a:endParaRPr lang="en-US" dirty="0"/>
          </a:p>
        </p:txBody>
      </p:sp>
      <p:sp>
        <p:nvSpPr>
          <p:cNvPr id="4" name="Content Placeholder 3"/>
          <p:cNvSpPr>
            <a:spLocks noGrp="1"/>
          </p:cNvSpPr>
          <p:nvPr>
            <p:ph idx="1"/>
          </p:nvPr>
        </p:nvSpPr>
        <p:spPr>
          <a:xfrm>
            <a:off x="322104" y="1083135"/>
            <a:ext cx="4560579" cy="5651494"/>
          </a:xfrm>
        </p:spPr>
        <p:txBody>
          <a:bodyPr>
            <a:normAutofit lnSpcReduction="10000"/>
          </a:bodyPr>
          <a:lstStyle/>
          <a:p>
            <a:pPr marL="0" indent="0">
              <a:buNone/>
            </a:pPr>
            <a:r>
              <a:rPr lang="en-US" sz="1500" dirty="0"/>
              <a:t> </a:t>
            </a:r>
            <a:r>
              <a:rPr lang="en-US" sz="1600" dirty="0"/>
              <a:t>The National Common Data Set provides a framework for determining the percentage of each student’s academic year financial need that is “met” by gift aid (scholarships, fellowships, grants and fee remissions), subsidized federal student loans (loans that do not capitalize interest while students are in school), and federal work study earnings.  </a:t>
            </a:r>
          </a:p>
          <a:p>
            <a:pPr marL="0" indent="0">
              <a:buNone/>
            </a:pPr>
            <a:r>
              <a:rPr lang="en-US" sz="1600" dirty="0" smtClean="0"/>
              <a:t>Unmet </a:t>
            </a:r>
            <a:r>
              <a:rPr lang="en-US" sz="1600" dirty="0"/>
              <a:t>need is the portion of a student’s academic year financial need that exceeds these forms of financial aid.  </a:t>
            </a:r>
            <a:endParaRPr lang="en-US" sz="1600" dirty="0" smtClean="0"/>
          </a:p>
          <a:p>
            <a:pPr marL="0" indent="0">
              <a:buNone/>
            </a:pPr>
            <a:r>
              <a:rPr lang="en-US" sz="1600" dirty="0" smtClean="0"/>
              <a:t>Students </a:t>
            </a:r>
            <a:r>
              <a:rPr lang="en-US" sz="1600" dirty="0"/>
              <a:t>may choose to borrow unsubsidized federal or private loans to cover this “unmet” portion of their financial need.  This takes financial need and subtracts need based aid until it reaches zero.  </a:t>
            </a:r>
            <a:endParaRPr lang="en-US" sz="1600" dirty="0" smtClean="0"/>
          </a:p>
          <a:p>
            <a:pPr marL="0" indent="0">
              <a:buNone/>
            </a:pPr>
            <a:r>
              <a:rPr lang="en-US" sz="1600" dirty="0" smtClean="0"/>
              <a:t>This </a:t>
            </a:r>
            <a:r>
              <a:rPr lang="en-US" sz="1600" dirty="0"/>
              <a:t>includes Stafford/Perkins subsidized loans, but not unsubsidized.  This does not include parent loans or private loans.  It does include military benefits.</a:t>
            </a:r>
          </a:p>
          <a:p>
            <a:pPr marL="0" indent="0">
              <a:buNone/>
            </a:pPr>
            <a:endParaRPr lang="en-US" sz="15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179" y="2119085"/>
            <a:ext cx="3866798" cy="2888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654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29"/>
            <a:ext cx="8229600" cy="1143000"/>
          </a:xfrm>
        </p:spPr>
        <p:txBody>
          <a:bodyPr>
            <a:normAutofit/>
          </a:bodyPr>
          <a:lstStyle/>
          <a:p>
            <a:r>
              <a:rPr lang="en-US" dirty="0"/>
              <a:t>Heads and Credit Metrics</a:t>
            </a:r>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324600"/>
            <a:ext cx="3809502" cy="365125"/>
          </a:xfrm>
        </p:spPr>
        <p:txBody>
          <a:bodyPr/>
          <a:lstStyle/>
          <a:p>
            <a:pPr algn="l"/>
            <a:r>
              <a:rPr lang="en-US" sz="1000" dirty="0" smtClean="0"/>
              <a:t>Office of Institutional Research and Decision Support</a:t>
            </a:r>
            <a:endParaRPr lang="en-US" sz="1000" dirty="0"/>
          </a:p>
        </p:txBody>
      </p:sp>
      <p:sp>
        <p:nvSpPr>
          <p:cNvPr id="3" name="TextBox 2"/>
          <p:cNvSpPr txBox="1"/>
          <p:nvPr/>
        </p:nvSpPr>
        <p:spPr>
          <a:xfrm>
            <a:off x="685800" y="5849034"/>
            <a:ext cx="5334000" cy="276999"/>
          </a:xfrm>
          <a:prstGeom prst="rect">
            <a:avLst/>
          </a:prstGeom>
          <a:noFill/>
        </p:spPr>
        <p:txBody>
          <a:bodyPr wrap="square" rtlCol="0">
            <a:spAutoFit/>
          </a:bodyPr>
          <a:lstStyle/>
          <a:p>
            <a:r>
              <a:rPr lang="en-US" sz="1200" dirty="0" smtClean="0"/>
              <a:t>* Includes degree seeking and non-degree students</a:t>
            </a:r>
            <a:endParaRPr lang="en-US" sz="1200" dirty="0"/>
          </a:p>
        </p:txBody>
      </p:sp>
      <p:pic>
        <p:nvPicPr>
          <p:cNvPr id="4" name="Picture 3"/>
          <p:cNvPicPr>
            <a:picLocks noChangeAspect="1"/>
          </p:cNvPicPr>
          <p:nvPr/>
        </p:nvPicPr>
        <p:blipFill>
          <a:blip r:embed="rId2"/>
          <a:stretch>
            <a:fillRect/>
          </a:stretch>
        </p:blipFill>
        <p:spPr>
          <a:xfrm>
            <a:off x="0" y="1457985"/>
            <a:ext cx="9037816" cy="4136946"/>
          </a:xfrm>
          <a:prstGeom prst="rect">
            <a:avLst/>
          </a:prstGeom>
        </p:spPr>
      </p:pic>
    </p:spTree>
    <p:extLst>
      <p:ext uri="{BB962C8B-B14F-4D97-AF65-F5344CB8AC3E}">
        <p14:creationId xmlns:p14="http://schemas.microsoft.com/office/powerpoint/2010/main" val="31785820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697" y="692642"/>
            <a:ext cx="8004391" cy="638906"/>
          </a:xfrm>
        </p:spPr>
        <p:txBody>
          <a:bodyPr>
            <a:normAutofit fontScale="90000"/>
          </a:bodyPr>
          <a:lstStyle/>
          <a:p>
            <a:r>
              <a:rPr lang="en-US" dirty="0" smtClean="0"/>
              <a:t>Annual Unmet Financial Need and </a:t>
            </a:r>
            <a:br>
              <a:rPr lang="en-US" dirty="0" smtClean="0"/>
            </a:br>
            <a:r>
              <a:rPr lang="en-US" dirty="0" smtClean="0"/>
              <a:t>One-Year Retention  FT, FT Beginners </a:t>
            </a:r>
            <a:endParaRPr lang="en-US" dirty="0"/>
          </a:p>
        </p:txBody>
      </p:sp>
      <p:sp>
        <p:nvSpPr>
          <p:cNvPr id="4" name="Slide Number Placeholder 3"/>
          <p:cNvSpPr>
            <a:spLocks noGrp="1"/>
          </p:cNvSpPr>
          <p:nvPr>
            <p:ph type="sldNum" sz="quarter" idx="4294967295"/>
          </p:nvPr>
        </p:nvSpPr>
        <p:spPr>
          <a:xfrm>
            <a:off x="8124825" y="6044943"/>
            <a:ext cx="819150" cy="365125"/>
          </a:xfrm>
          <a:prstGeom prst="rect">
            <a:avLst/>
          </a:prstGeom>
        </p:spPr>
        <p:txBody>
          <a:bodyPr/>
          <a:lstStyle/>
          <a:p>
            <a:fld id="{A2CEE53A-19EC-654D-82C1-D215F6FEFF18}" type="slidenum">
              <a:rPr lang="en-US" smtClean="0">
                <a:solidFill>
                  <a:srgbClr val="66080F"/>
                </a:solidFill>
              </a:rPr>
              <a:pPr/>
              <a:t>50</a:t>
            </a:fld>
            <a:endParaRPr lang="en-US" dirty="0">
              <a:solidFill>
                <a:srgbClr val="66080F"/>
              </a:solidFill>
            </a:endParaRPr>
          </a:p>
        </p:txBody>
      </p:sp>
      <p:sp>
        <p:nvSpPr>
          <p:cNvPr id="3" name="TextBox 2"/>
          <p:cNvSpPr txBox="1"/>
          <p:nvPr/>
        </p:nvSpPr>
        <p:spPr>
          <a:xfrm>
            <a:off x="803327" y="5930266"/>
            <a:ext cx="6261651" cy="307777"/>
          </a:xfrm>
          <a:prstGeom prst="rect">
            <a:avLst/>
          </a:prstGeom>
          <a:noFill/>
        </p:spPr>
        <p:txBody>
          <a:bodyPr wrap="none" rtlCol="0">
            <a:spAutoFit/>
          </a:bodyPr>
          <a:lstStyle/>
          <a:p>
            <a:r>
              <a:rPr lang="en-US" sz="1400" dirty="0" smtClean="0">
                <a:solidFill>
                  <a:srgbClr val="292929"/>
                </a:solidFill>
              </a:rPr>
              <a:t>1,011 Fall 2020 beginners did not return to the IUPUI IN campus in Fall 2021</a:t>
            </a:r>
            <a:endParaRPr lang="en-US" sz="1400" dirty="0">
              <a:solidFill>
                <a:srgbClr val="292929"/>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39601244"/>
              </p:ext>
            </p:extLst>
          </p:nvPr>
        </p:nvGraphicFramePr>
        <p:xfrm>
          <a:off x="615365" y="1614951"/>
          <a:ext cx="8015287" cy="4119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79066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324850" y="6473825"/>
            <a:ext cx="819150" cy="365125"/>
          </a:xfrm>
          <a:prstGeom prst="rect">
            <a:avLst/>
          </a:prstGeom>
        </p:spPr>
        <p:txBody>
          <a:bodyPr/>
          <a:lstStyle/>
          <a:p>
            <a:fld id="{A2CEE53A-19EC-654D-82C1-D215F6FEFF18}" type="slidenum">
              <a:rPr lang="en-US" smtClean="0">
                <a:solidFill>
                  <a:srgbClr val="66080F"/>
                </a:solidFill>
              </a:rPr>
              <a:pPr/>
              <a:t>51</a:t>
            </a:fld>
            <a:endParaRPr lang="en-US" dirty="0">
              <a:solidFill>
                <a:srgbClr val="66080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5564836"/>
              </p:ext>
            </p:extLst>
          </p:nvPr>
        </p:nvGraphicFramePr>
        <p:xfrm>
          <a:off x="628074" y="415490"/>
          <a:ext cx="7601526" cy="5046057"/>
        </p:xfrm>
        <a:graphic>
          <a:graphicData uri="http://schemas.openxmlformats.org/drawingml/2006/table">
            <a:tbl>
              <a:tblPr firstRow="1" bandRow="1">
                <a:tableStyleId>{5C22544A-7EE6-4342-B048-85BDC9FD1C3A}</a:tableStyleId>
              </a:tblPr>
              <a:tblGrid>
                <a:gridCol w="3611719">
                  <a:extLst>
                    <a:ext uri="{9D8B030D-6E8A-4147-A177-3AD203B41FA5}">
                      <a16:colId xmlns:a16="http://schemas.microsoft.com/office/drawing/2014/main" val="1147510410"/>
                    </a:ext>
                  </a:extLst>
                </a:gridCol>
                <a:gridCol w="1455965">
                  <a:extLst>
                    <a:ext uri="{9D8B030D-6E8A-4147-A177-3AD203B41FA5}">
                      <a16:colId xmlns:a16="http://schemas.microsoft.com/office/drawing/2014/main" val="2705728751"/>
                    </a:ext>
                  </a:extLst>
                </a:gridCol>
                <a:gridCol w="2533842">
                  <a:extLst>
                    <a:ext uri="{9D8B030D-6E8A-4147-A177-3AD203B41FA5}">
                      <a16:colId xmlns:a16="http://schemas.microsoft.com/office/drawing/2014/main" val="2937535221"/>
                    </a:ext>
                  </a:extLst>
                </a:gridCol>
              </a:tblGrid>
              <a:tr h="776001">
                <a:tc>
                  <a:txBody>
                    <a:bodyPr/>
                    <a:lstStyle/>
                    <a:p>
                      <a:pPr algn="l" fontAlgn="b"/>
                      <a:r>
                        <a:rPr lang="en-US" sz="1400" b="0" i="0" u="none" strike="noStrike" dirty="0">
                          <a:solidFill>
                            <a:srgbClr val="FFFFFF"/>
                          </a:solidFill>
                          <a:effectLst/>
                          <a:latin typeface="Calibri" panose="020F0502020204030204" pitchFamily="34" charset="0"/>
                        </a:rPr>
                        <a:t>Unmet Financial Need All Undergraduates </a:t>
                      </a:r>
                      <a:endParaRPr lang="en-US" sz="1400" b="0" i="0" u="none" strike="noStrike" dirty="0" smtClean="0">
                        <a:solidFill>
                          <a:srgbClr val="FFFFFF"/>
                        </a:solidFill>
                        <a:effectLst/>
                        <a:latin typeface="Calibri" panose="020F0502020204030204" pitchFamily="34" charset="0"/>
                      </a:endParaRPr>
                    </a:p>
                    <a:p>
                      <a:pPr algn="l" fontAlgn="b"/>
                      <a:r>
                        <a:rPr lang="en-US" sz="1400" b="0" i="0" u="none" strike="noStrike" dirty="0" smtClean="0">
                          <a:solidFill>
                            <a:srgbClr val="FFFFFF"/>
                          </a:solidFill>
                          <a:effectLst/>
                          <a:latin typeface="Calibri" panose="020F0502020204030204" pitchFamily="34" charset="0"/>
                        </a:rPr>
                        <a:t>Fall </a:t>
                      </a:r>
                      <a:r>
                        <a:rPr lang="en-US" sz="1400" b="0" i="0" u="none" strike="noStrike" dirty="0">
                          <a:solidFill>
                            <a:srgbClr val="FFFFFF"/>
                          </a:solidFill>
                          <a:effectLst/>
                          <a:latin typeface="Calibri" panose="020F0502020204030204" pitchFamily="34" charset="0"/>
                        </a:rPr>
                        <a:t>2020 IUPUI </a:t>
                      </a:r>
                      <a:r>
                        <a:rPr lang="en-US" sz="1400" b="0" i="0" u="none" strike="noStrike" dirty="0" smtClean="0">
                          <a:solidFill>
                            <a:srgbClr val="FFFFFF"/>
                          </a:solidFill>
                          <a:effectLst/>
                          <a:latin typeface="Calibri" panose="020F0502020204030204" pitchFamily="34" charset="0"/>
                        </a:rPr>
                        <a:t>– Indianapolis</a:t>
                      </a:r>
                    </a:p>
                    <a:p>
                      <a:pPr algn="l" fontAlgn="b"/>
                      <a:endParaRPr lang="en-US" sz="1400" b="0" i="0" u="none" strike="noStrike" dirty="0" smtClean="0">
                        <a:solidFill>
                          <a:srgbClr val="FFFFFF"/>
                        </a:solidFill>
                        <a:effectLst/>
                        <a:latin typeface="Calibri" panose="020F0502020204030204" pitchFamily="34" charset="0"/>
                      </a:endParaRPr>
                    </a:p>
                  </a:txBody>
                  <a:tcPr marL="7620" marR="7620" marT="7620" marB="0" anchor="b">
                    <a:solidFill>
                      <a:srgbClr val="690304"/>
                    </a:solidFill>
                  </a:tcPr>
                </a:tc>
                <a:tc>
                  <a:txBody>
                    <a:bodyPr/>
                    <a:lstStyle/>
                    <a:p>
                      <a:pPr algn="ctr" fontAlgn="t"/>
                      <a:endParaRPr lang="en-US" sz="1400" b="0" i="0" u="none" strike="noStrike" dirty="0" smtClean="0">
                        <a:solidFill>
                          <a:srgbClr val="FFFFFF"/>
                        </a:solidFill>
                        <a:effectLst/>
                        <a:latin typeface="Calibri" panose="020F0502020204030204" pitchFamily="34" charset="0"/>
                      </a:endParaRPr>
                    </a:p>
                    <a:p>
                      <a:pPr algn="ctr" fontAlgn="t"/>
                      <a:r>
                        <a:rPr lang="en-US" sz="1400" b="0" i="0" u="none" strike="noStrike" dirty="0" smtClean="0">
                          <a:solidFill>
                            <a:srgbClr val="FFFFFF"/>
                          </a:solidFill>
                          <a:effectLst/>
                          <a:latin typeface="Calibri" panose="020F0502020204030204" pitchFamily="34" charset="0"/>
                        </a:rPr>
                        <a:t>N</a:t>
                      </a:r>
                      <a:endParaRPr lang="en-US" sz="1400" b="0" i="0" u="none" strike="noStrike" dirty="0">
                        <a:solidFill>
                          <a:srgbClr val="FFFFFF"/>
                        </a:solidFill>
                        <a:effectLst/>
                        <a:latin typeface="Calibri" panose="020F0502020204030204" pitchFamily="34" charset="0"/>
                      </a:endParaRPr>
                    </a:p>
                  </a:txBody>
                  <a:tcPr marL="7620" marR="7620" marT="7620" marB="0">
                    <a:solidFill>
                      <a:srgbClr val="690304"/>
                    </a:solidFill>
                  </a:tcPr>
                </a:tc>
                <a:tc>
                  <a:txBody>
                    <a:bodyPr/>
                    <a:lstStyle/>
                    <a:p>
                      <a:pPr algn="ctr" fontAlgn="t"/>
                      <a:endParaRPr lang="en-US" sz="1400" b="0" i="0" u="none" strike="noStrike" dirty="0" smtClean="0">
                        <a:solidFill>
                          <a:srgbClr val="FFFFFF"/>
                        </a:solidFill>
                        <a:effectLst/>
                        <a:latin typeface="Calibri" panose="020F0502020204030204" pitchFamily="34" charset="0"/>
                      </a:endParaRPr>
                    </a:p>
                    <a:p>
                      <a:pPr algn="ctr" fontAlgn="t"/>
                      <a:r>
                        <a:rPr lang="en-US" sz="1400" b="0" i="0" u="none" strike="noStrike" dirty="0" smtClean="0">
                          <a:solidFill>
                            <a:srgbClr val="FFFFFF"/>
                          </a:solidFill>
                          <a:effectLst/>
                          <a:latin typeface="Calibri" panose="020F0502020204030204" pitchFamily="34" charset="0"/>
                        </a:rPr>
                        <a:t>% </a:t>
                      </a:r>
                      <a:r>
                        <a:rPr lang="en-US" sz="1400" b="0" i="0" u="none" strike="noStrike" dirty="0">
                          <a:solidFill>
                            <a:srgbClr val="FFFFFF"/>
                          </a:solidFill>
                          <a:effectLst/>
                          <a:latin typeface="Calibri" panose="020F0502020204030204" pitchFamily="34" charset="0"/>
                        </a:rPr>
                        <a:t>of All</a:t>
                      </a:r>
                    </a:p>
                  </a:txBody>
                  <a:tcPr marL="7620" marR="7620" marT="7620" marB="0">
                    <a:solidFill>
                      <a:srgbClr val="690304"/>
                    </a:solidFill>
                  </a:tcPr>
                </a:tc>
                <a:extLst>
                  <a:ext uri="{0D108BD9-81ED-4DB2-BD59-A6C34878D82A}">
                    <a16:rowId xmlns:a16="http://schemas.microsoft.com/office/drawing/2014/main" val="2751271395"/>
                  </a:ext>
                </a:extLst>
              </a:tr>
              <a:tr h="305004">
                <a:tc>
                  <a:txBody>
                    <a:bodyPr/>
                    <a:lstStyle/>
                    <a:p>
                      <a:pPr algn="l" fontAlgn="b"/>
                      <a:r>
                        <a:rPr lang="en-US" sz="1400" b="0" i="0" u="none" strike="noStrike" dirty="0">
                          <a:solidFill>
                            <a:srgbClr val="000000"/>
                          </a:solidFill>
                          <a:effectLst/>
                          <a:latin typeface="Calibri" panose="020F0502020204030204" pitchFamily="34" charset="0"/>
                        </a:rPr>
                        <a:t>No FAFSA on file</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5084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27.8%</a:t>
                      </a:r>
                    </a:p>
                  </a:txBody>
                  <a:tcPr marL="7620" marR="7620" marT="7620" marB="0" anchor="b"/>
                </a:tc>
                <a:extLst>
                  <a:ext uri="{0D108BD9-81ED-4DB2-BD59-A6C34878D82A}">
                    <a16:rowId xmlns:a16="http://schemas.microsoft.com/office/drawing/2014/main" val="3817246359"/>
                  </a:ext>
                </a:extLst>
              </a:tr>
              <a:tr h="305004">
                <a:tc>
                  <a:txBody>
                    <a:bodyPr/>
                    <a:lstStyle/>
                    <a:p>
                      <a:pPr algn="l" fontAlgn="b"/>
                      <a:r>
                        <a:rPr lang="en-US" sz="1400" b="0" i="0" u="none" strike="noStrike" dirty="0">
                          <a:solidFill>
                            <a:srgbClr val="000000"/>
                          </a:solidFill>
                          <a:effectLst/>
                          <a:latin typeface="Calibri" panose="020F0502020204030204" pitchFamily="34" charset="0"/>
                        </a:rPr>
                        <a:t>No Unmet Financial Aid Need (FAFSA on file)</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4474</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24.4%</a:t>
                      </a:r>
                    </a:p>
                  </a:txBody>
                  <a:tcPr marL="7620" marR="7620" marT="7620" marB="0" anchor="b"/>
                </a:tc>
                <a:extLst>
                  <a:ext uri="{0D108BD9-81ED-4DB2-BD59-A6C34878D82A}">
                    <a16:rowId xmlns:a16="http://schemas.microsoft.com/office/drawing/2014/main" val="2140196751"/>
                  </a:ext>
                </a:extLst>
              </a:tr>
              <a:tr h="305004">
                <a:tc>
                  <a:txBody>
                    <a:bodyPr/>
                    <a:lstStyle/>
                    <a:p>
                      <a:pPr algn="l" fontAlgn="b"/>
                      <a:r>
                        <a:rPr lang="en-US" sz="1400" b="0" i="0" u="none" strike="noStrike" dirty="0">
                          <a:solidFill>
                            <a:srgbClr val="000000"/>
                          </a:solidFill>
                          <a:effectLst/>
                          <a:latin typeface="Calibri" panose="020F0502020204030204" pitchFamily="34" charset="0"/>
                        </a:rPr>
                        <a:t>$1 - $1000 Unmet Need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739</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4.0%</a:t>
                      </a:r>
                    </a:p>
                  </a:txBody>
                  <a:tcPr marL="7620" marR="7620" marT="7620" marB="0" anchor="b"/>
                </a:tc>
                <a:extLst>
                  <a:ext uri="{0D108BD9-81ED-4DB2-BD59-A6C34878D82A}">
                    <a16:rowId xmlns:a16="http://schemas.microsoft.com/office/drawing/2014/main" val="271683178"/>
                  </a:ext>
                </a:extLst>
              </a:tr>
              <a:tr h="305004">
                <a:tc>
                  <a:txBody>
                    <a:bodyPr/>
                    <a:lstStyle/>
                    <a:p>
                      <a:pPr algn="l" fontAlgn="b"/>
                      <a:r>
                        <a:rPr lang="en-US" sz="1400" b="0" i="0" u="none" strike="noStrike" dirty="0">
                          <a:solidFill>
                            <a:srgbClr val="000000"/>
                          </a:solidFill>
                          <a:effectLst/>
                          <a:latin typeface="Arial" panose="020B0604020202020204" pitchFamily="34" charset="0"/>
                        </a:rPr>
                        <a:t>$1001 to $2000 unmet need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629</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3.4%</a:t>
                      </a:r>
                    </a:p>
                  </a:txBody>
                  <a:tcPr marL="7620" marR="7620" marT="7620" marB="0" anchor="b"/>
                </a:tc>
                <a:extLst>
                  <a:ext uri="{0D108BD9-81ED-4DB2-BD59-A6C34878D82A}">
                    <a16:rowId xmlns:a16="http://schemas.microsoft.com/office/drawing/2014/main" val="1081305226"/>
                  </a:ext>
                </a:extLst>
              </a:tr>
              <a:tr h="305004">
                <a:tc>
                  <a:txBody>
                    <a:bodyPr/>
                    <a:lstStyle/>
                    <a:p>
                      <a:pPr algn="l" fontAlgn="b"/>
                      <a:r>
                        <a:rPr lang="en-US" sz="1400" b="0" i="0" u="none" strike="noStrike" dirty="0">
                          <a:solidFill>
                            <a:srgbClr val="000000"/>
                          </a:solidFill>
                          <a:effectLst/>
                          <a:latin typeface="Arial" panose="020B0604020202020204" pitchFamily="34" charset="0"/>
                        </a:rPr>
                        <a:t>$2001 to $3000 unmet need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785</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4.3%</a:t>
                      </a:r>
                    </a:p>
                  </a:txBody>
                  <a:tcPr marL="7620" marR="7620" marT="7620" marB="0" anchor="b"/>
                </a:tc>
                <a:extLst>
                  <a:ext uri="{0D108BD9-81ED-4DB2-BD59-A6C34878D82A}">
                    <a16:rowId xmlns:a16="http://schemas.microsoft.com/office/drawing/2014/main" val="4206063951"/>
                  </a:ext>
                </a:extLst>
              </a:tr>
              <a:tr h="305004">
                <a:tc>
                  <a:txBody>
                    <a:bodyPr/>
                    <a:lstStyle/>
                    <a:p>
                      <a:pPr algn="l" fontAlgn="b"/>
                      <a:r>
                        <a:rPr lang="en-US" sz="1400" b="0" i="0" u="none" strike="noStrike" dirty="0">
                          <a:solidFill>
                            <a:srgbClr val="000000"/>
                          </a:solidFill>
                          <a:effectLst/>
                          <a:latin typeface="Arial" panose="020B0604020202020204" pitchFamily="34" charset="0"/>
                        </a:rPr>
                        <a:t>$3001 to $4000 unmet need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736</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4.0%</a:t>
                      </a:r>
                    </a:p>
                  </a:txBody>
                  <a:tcPr marL="7620" marR="7620" marT="7620" marB="0" anchor="b"/>
                </a:tc>
                <a:extLst>
                  <a:ext uri="{0D108BD9-81ED-4DB2-BD59-A6C34878D82A}">
                    <a16:rowId xmlns:a16="http://schemas.microsoft.com/office/drawing/2014/main" val="1906887651"/>
                  </a:ext>
                </a:extLst>
              </a:tr>
              <a:tr h="305004">
                <a:tc>
                  <a:txBody>
                    <a:bodyPr/>
                    <a:lstStyle/>
                    <a:p>
                      <a:pPr algn="l" fontAlgn="b"/>
                      <a:r>
                        <a:rPr lang="en-US" sz="1400" b="0" i="0" u="none" strike="noStrike" dirty="0">
                          <a:solidFill>
                            <a:srgbClr val="000000"/>
                          </a:solidFill>
                          <a:effectLst/>
                          <a:latin typeface="Arial" panose="020B0604020202020204" pitchFamily="34" charset="0"/>
                        </a:rPr>
                        <a:t>$4001 to $5000 unmet need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674</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3.7%</a:t>
                      </a:r>
                    </a:p>
                  </a:txBody>
                  <a:tcPr marL="7620" marR="7620" marT="7620" marB="0" anchor="b"/>
                </a:tc>
                <a:extLst>
                  <a:ext uri="{0D108BD9-81ED-4DB2-BD59-A6C34878D82A}">
                    <a16:rowId xmlns:a16="http://schemas.microsoft.com/office/drawing/2014/main" val="3520471403"/>
                  </a:ext>
                </a:extLst>
              </a:tr>
              <a:tr h="305004">
                <a:tc>
                  <a:txBody>
                    <a:bodyPr/>
                    <a:lstStyle/>
                    <a:p>
                      <a:pPr algn="l" fontAlgn="b"/>
                      <a:r>
                        <a:rPr lang="en-US" sz="1400" b="0" i="0" u="none" strike="noStrike" dirty="0">
                          <a:solidFill>
                            <a:srgbClr val="000000"/>
                          </a:solidFill>
                          <a:effectLst/>
                          <a:latin typeface="Arial" panose="020B0604020202020204" pitchFamily="34" charset="0"/>
                        </a:rPr>
                        <a:t>$5001 to $6000 unmet need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714</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3.9%</a:t>
                      </a:r>
                    </a:p>
                  </a:txBody>
                  <a:tcPr marL="7620" marR="7620" marT="7620" marB="0" anchor="b"/>
                </a:tc>
                <a:extLst>
                  <a:ext uri="{0D108BD9-81ED-4DB2-BD59-A6C34878D82A}">
                    <a16:rowId xmlns:a16="http://schemas.microsoft.com/office/drawing/2014/main" val="129344517"/>
                  </a:ext>
                </a:extLst>
              </a:tr>
              <a:tr h="305004">
                <a:tc>
                  <a:txBody>
                    <a:bodyPr/>
                    <a:lstStyle/>
                    <a:p>
                      <a:pPr algn="l" fontAlgn="b"/>
                      <a:r>
                        <a:rPr lang="en-US" sz="1400" b="0" i="0" u="none" strike="noStrike" dirty="0">
                          <a:solidFill>
                            <a:srgbClr val="000000"/>
                          </a:solidFill>
                          <a:effectLst/>
                          <a:latin typeface="Arial" panose="020B0604020202020204" pitchFamily="34" charset="0"/>
                        </a:rPr>
                        <a:t>$6001 to $7000 unmet need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648</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3.5%</a:t>
                      </a:r>
                    </a:p>
                  </a:txBody>
                  <a:tcPr marL="7620" marR="7620" marT="7620" marB="0" anchor="b"/>
                </a:tc>
                <a:extLst>
                  <a:ext uri="{0D108BD9-81ED-4DB2-BD59-A6C34878D82A}">
                    <a16:rowId xmlns:a16="http://schemas.microsoft.com/office/drawing/2014/main" val="3974511035"/>
                  </a:ext>
                </a:extLst>
              </a:tr>
              <a:tr h="305004">
                <a:tc>
                  <a:txBody>
                    <a:bodyPr/>
                    <a:lstStyle/>
                    <a:p>
                      <a:pPr algn="l" fontAlgn="b"/>
                      <a:r>
                        <a:rPr lang="en-US" sz="1400" b="0" i="0" u="none" strike="noStrike" dirty="0">
                          <a:solidFill>
                            <a:srgbClr val="000000"/>
                          </a:solidFill>
                          <a:effectLst/>
                          <a:latin typeface="Arial" panose="020B0604020202020204" pitchFamily="34" charset="0"/>
                        </a:rPr>
                        <a:t>$7001 to $8000 unmet need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553</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3.0%</a:t>
                      </a:r>
                    </a:p>
                  </a:txBody>
                  <a:tcPr marL="7620" marR="7620" marT="7620" marB="0" anchor="b"/>
                </a:tc>
                <a:extLst>
                  <a:ext uri="{0D108BD9-81ED-4DB2-BD59-A6C34878D82A}">
                    <a16:rowId xmlns:a16="http://schemas.microsoft.com/office/drawing/2014/main" val="298596773"/>
                  </a:ext>
                </a:extLst>
              </a:tr>
              <a:tr h="305004">
                <a:tc>
                  <a:txBody>
                    <a:bodyPr/>
                    <a:lstStyle/>
                    <a:p>
                      <a:pPr algn="l" fontAlgn="b"/>
                      <a:r>
                        <a:rPr lang="en-US" sz="1400" b="0" i="0" u="none" strike="noStrike" dirty="0">
                          <a:solidFill>
                            <a:srgbClr val="000000"/>
                          </a:solidFill>
                          <a:effectLst/>
                          <a:latin typeface="Arial" panose="020B0604020202020204" pitchFamily="34" charset="0"/>
                        </a:rPr>
                        <a:t>$8001 to $9000 unmet need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475</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2.6%</a:t>
                      </a:r>
                    </a:p>
                  </a:txBody>
                  <a:tcPr marL="7620" marR="7620" marT="7620" marB="0" anchor="b"/>
                </a:tc>
                <a:extLst>
                  <a:ext uri="{0D108BD9-81ED-4DB2-BD59-A6C34878D82A}">
                    <a16:rowId xmlns:a16="http://schemas.microsoft.com/office/drawing/2014/main" val="607197009"/>
                  </a:ext>
                </a:extLst>
              </a:tr>
              <a:tr h="305004">
                <a:tc>
                  <a:txBody>
                    <a:bodyPr/>
                    <a:lstStyle/>
                    <a:p>
                      <a:pPr algn="l" fontAlgn="b"/>
                      <a:r>
                        <a:rPr lang="en-US" sz="1400" b="0" i="0" u="none" strike="noStrike" dirty="0">
                          <a:solidFill>
                            <a:srgbClr val="000000"/>
                          </a:solidFill>
                          <a:effectLst/>
                          <a:latin typeface="Arial" panose="020B0604020202020204" pitchFamily="34" charset="0"/>
                        </a:rPr>
                        <a:t>$9001 to $10000 unmet need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416</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2.3%</a:t>
                      </a:r>
                    </a:p>
                  </a:txBody>
                  <a:tcPr marL="7620" marR="7620" marT="7620" marB="0" anchor="b"/>
                </a:tc>
                <a:extLst>
                  <a:ext uri="{0D108BD9-81ED-4DB2-BD59-A6C34878D82A}">
                    <a16:rowId xmlns:a16="http://schemas.microsoft.com/office/drawing/2014/main" val="3003905947"/>
                  </a:ext>
                </a:extLst>
              </a:tr>
              <a:tr h="305004">
                <a:tc>
                  <a:txBody>
                    <a:bodyPr/>
                    <a:lstStyle/>
                    <a:p>
                      <a:pPr algn="l" fontAlgn="b"/>
                      <a:r>
                        <a:rPr lang="en-US" sz="1400" b="0" i="0" u="none" strike="noStrike" dirty="0">
                          <a:solidFill>
                            <a:srgbClr val="000000"/>
                          </a:solidFill>
                          <a:effectLst/>
                          <a:latin typeface="Calibri" panose="020F0502020204030204" pitchFamily="34" charset="0"/>
                        </a:rPr>
                        <a:t>More than $10,000 Unmet Need</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2376</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13.0%</a:t>
                      </a:r>
                    </a:p>
                  </a:txBody>
                  <a:tcPr marL="7620" marR="7620" marT="7620" marB="0" anchor="b"/>
                </a:tc>
                <a:extLst>
                  <a:ext uri="{0D108BD9-81ED-4DB2-BD59-A6C34878D82A}">
                    <a16:rowId xmlns:a16="http://schemas.microsoft.com/office/drawing/2014/main" val="1349802345"/>
                  </a:ext>
                </a:extLst>
              </a:tr>
              <a:tr h="305004">
                <a:tc>
                  <a:txBody>
                    <a:bodyPr/>
                    <a:lstStyle/>
                    <a:p>
                      <a:pPr algn="l" fontAlgn="b"/>
                      <a:r>
                        <a:rPr lang="en-US" sz="1400" b="0" i="0" u="none" strike="noStrike" dirty="0">
                          <a:solidFill>
                            <a:srgbClr val="000000"/>
                          </a:solidFill>
                          <a:effectLst/>
                          <a:latin typeface="Calibri" panose="020F0502020204030204" pitchFamily="34" charset="0"/>
                        </a:rPr>
                        <a:t>Grand Total</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18303</a:t>
                      </a: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79633535"/>
                  </a:ext>
                </a:extLst>
              </a:tr>
            </a:tbl>
          </a:graphicData>
        </a:graphic>
      </p:graphicFrame>
      <p:sp>
        <p:nvSpPr>
          <p:cNvPr id="4" name="TextBox 3"/>
          <p:cNvSpPr txBox="1"/>
          <p:nvPr/>
        </p:nvSpPr>
        <p:spPr>
          <a:xfrm>
            <a:off x="746125" y="5767943"/>
            <a:ext cx="7651750" cy="369332"/>
          </a:xfrm>
          <a:prstGeom prst="rect">
            <a:avLst/>
          </a:prstGeom>
          <a:noFill/>
        </p:spPr>
        <p:txBody>
          <a:bodyPr wrap="square" rtlCol="0">
            <a:spAutoFit/>
          </a:bodyPr>
          <a:lstStyle/>
          <a:p>
            <a:r>
              <a:rPr lang="en-US" dirty="0" smtClean="0"/>
              <a:t>*4,468 with unmet financial need levels over $6,000 </a:t>
            </a:r>
            <a:endParaRPr lang="en-US" dirty="0"/>
          </a:p>
        </p:txBody>
      </p:sp>
    </p:spTree>
    <p:extLst>
      <p:ext uri="{BB962C8B-B14F-4D97-AF65-F5344CB8AC3E}">
        <p14:creationId xmlns:p14="http://schemas.microsoft.com/office/powerpoint/2010/main" val="1692831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324850" y="6473825"/>
            <a:ext cx="819150" cy="365125"/>
          </a:xfrm>
          <a:prstGeom prst="rect">
            <a:avLst/>
          </a:prstGeom>
        </p:spPr>
        <p:txBody>
          <a:bodyPr/>
          <a:lstStyle/>
          <a:p>
            <a:fld id="{A2CEE53A-19EC-654D-82C1-D215F6FEFF18}" type="slidenum">
              <a:rPr lang="en-US" smtClean="0">
                <a:solidFill>
                  <a:srgbClr val="66080F"/>
                </a:solidFill>
              </a:rPr>
              <a:pPr/>
              <a:t>52</a:t>
            </a:fld>
            <a:endParaRPr lang="en-US" dirty="0">
              <a:solidFill>
                <a:srgbClr val="66080F"/>
              </a:solidFill>
            </a:endParaRPr>
          </a:p>
        </p:txBody>
      </p:sp>
      <p:sp>
        <p:nvSpPr>
          <p:cNvPr id="8" name="TextBox 7"/>
          <p:cNvSpPr txBox="1"/>
          <p:nvPr/>
        </p:nvSpPr>
        <p:spPr>
          <a:xfrm>
            <a:off x="946150" y="5010150"/>
            <a:ext cx="5988050" cy="369332"/>
          </a:xfrm>
          <a:prstGeom prst="rect">
            <a:avLst/>
          </a:prstGeom>
          <a:noFill/>
        </p:spPr>
        <p:txBody>
          <a:bodyPr wrap="square" rtlCol="0">
            <a:spAutoFit/>
          </a:bodyPr>
          <a:lstStyle/>
          <a:p>
            <a:r>
              <a:rPr lang="en-US" dirty="0" smtClean="0"/>
              <a:t>*604 beginners with unmet financial need over $6,000</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39160364"/>
              </p:ext>
            </p:extLst>
          </p:nvPr>
        </p:nvGraphicFramePr>
        <p:xfrm>
          <a:off x="424872" y="397020"/>
          <a:ext cx="8007928" cy="4033520"/>
        </p:xfrm>
        <a:graphic>
          <a:graphicData uri="http://schemas.openxmlformats.org/drawingml/2006/table">
            <a:tbl>
              <a:tblPr firstRow="1" bandRow="1">
                <a:tableStyleId>{5C22544A-7EE6-4342-B048-85BDC9FD1C3A}</a:tableStyleId>
              </a:tblPr>
              <a:tblGrid>
                <a:gridCol w="5043054">
                  <a:extLst>
                    <a:ext uri="{9D8B030D-6E8A-4147-A177-3AD203B41FA5}">
                      <a16:colId xmlns:a16="http://schemas.microsoft.com/office/drawing/2014/main" val="2263885923"/>
                    </a:ext>
                  </a:extLst>
                </a:gridCol>
                <a:gridCol w="480291">
                  <a:extLst>
                    <a:ext uri="{9D8B030D-6E8A-4147-A177-3AD203B41FA5}">
                      <a16:colId xmlns:a16="http://schemas.microsoft.com/office/drawing/2014/main" val="3570223322"/>
                    </a:ext>
                  </a:extLst>
                </a:gridCol>
                <a:gridCol w="1283855">
                  <a:extLst>
                    <a:ext uri="{9D8B030D-6E8A-4147-A177-3AD203B41FA5}">
                      <a16:colId xmlns:a16="http://schemas.microsoft.com/office/drawing/2014/main" val="2503721693"/>
                    </a:ext>
                  </a:extLst>
                </a:gridCol>
                <a:gridCol w="1200728">
                  <a:extLst>
                    <a:ext uri="{9D8B030D-6E8A-4147-A177-3AD203B41FA5}">
                      <a16:colId xmlns:a16="http://schemas.microsoft.com/office/drawing/2014/main" val="3689880642"/>
                    </a:ext>
                  </a:extLst>
                </a:gridCol>
              </a:tblGrid>
              <a:tr h="370840">
                <a:tc>
                  <a:txBody>
                    <a:bodyPr/>
                    <a:lstStyle/>
                    <a:p>
                      <a:r>
                        <a:rPr lang="en-US" sz="1600" dirty="0" smtClean="0"/>
                        <a:t>Unmet Financial Need Annual </a:t>
                      </a:r>
                    </a:p>
                    <a:p>
                      <a:r>
                        <a:rPr lang="en-US" sz="1600" dirty="0" smtClean="0"/>
                        <a:t>Fall 2020 IUPUI Indianapolis</a:t>
                      </a:r>
                      <a:r>
                        <a:rPr lang="en-US" sz="1600" baseline="0" dirty="0" smtClean="0"/>
                        <a:t> Full-Time Beginners</a:t>
                      </a:r>
                      <a:endParaRPr lang="en-US" sz="1600" dirty="0"/>
                    </a:p>
                  </a:txBody>
                  <a:tcPr>
                    <a:solidFill>
                      <a:srgbClr val="690304"/>
                    </a:solidFill>
                  </a:tcPr>
                </a:tc>
                <a:tc>
                  <a:txBody>
                    <a:bodyPr/>
                    <a:lstStyle/>
                    <a:p>
                      <a:r>
                        <a:rPr lang="en-US" sz="1600" dirty="0" smtClean="0"/>
                        <a:t>N</a:t>
                      </a:r>
                      <a:endParaRPr lang="en-US" sz="1600" dirty="0"/>
                    </a:p>
                  </a:txBody>
                  <a:tcPr>
                    <a:solidFill>
                      <a:srgbClr val="690304"/>
                    </a:solidFill>
                  </a:tcPr>
                </a:tc>
                <a:tc>
                  <a:txBody>
                    <a:bodyPr/>
                    <a:lstStyle/>
                    <a:p>
                      <a:pPr algn="ctr"/>
                      <a:r>
                        <a:rPr lang="en-US" sz="1600" dirty="0" smtClean="0"/>
                        <a:t>One-Year Retention Rate at IUPUI</a:t>
                      </a:r>
                      <a:endParaRPr lang="en-US" sz="1600" dirty="0"/>
                    </a:p>
                  </a:txBody>
                  <a:tcPr>
                    <a:solidFill>
                      <a:srgbClr val="690304"/>
                    </a:solidFill>
                  </a:tcPr>
                </a:tc>
                <a:tc>
                  <a:txBody>
                    <a:bodyPr/>
                    <a:lstStyle/>
                    <a:p>
                      <a:pPr algn="ctr"/>
                      <a:r>
                        <a:rPr lang="en-US" sz="1600" dirty="0" smtClean="0"/>
                        <a:t>One-Year GPA</a:t>
                      </a:r>
                      <a:endParaRPr lang="en-US" sz="1600" dirty="0"/>
                    </a:p>
                  </a:txBody>
                  <a:tcPr>
                    <a:solidFill>
                      <a:srgbClr val="690304"/>
                    </a:solidFill>
                  </a:tcPr>
                </a:tc>
                <a:extLst>
                  <a:ext uri="{0D108BD9-81ED-4DB2-BD59-A6C34878D82A}">
                    <a16:rowId xmlns:a16="http://schemas.microsoft.com/office/drawing/2014/main" val="307194069"/>
                  </a:ext>
                </a:extLst>
              </a:tr>
              <a:tr h="370840">
                <a:tc>
                  <a:txBody>
                    <a:bodyPr/>
                    <a:lstStyle/>
                    <a:p>
                      <a:pPr algn="l" fontAlgn="b"/>
                      <a:r>
                        <a:rPr lang="en-US" sz="1600" b="0" i="0" u="none" strike="noStrike" dirty="0">
                          <a:solidFill>
                            <a:srgbClr val="000000"/>
                          </a:solidFill>
                          <a:effectLst/>
                          <a:latin typeface="Calibri" panose="020F0502020204030204" pitchFamily="34" charset="0"/>
                        </a:rPr>
                        <a:t>No FAFSA on file</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259</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64.1%</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2.33</a:t>
                      </a:r>
                    </a:p>
                  </a:txBody>
                  <a:tcPr marL="7620" marR="7620" marT="7620" marB="0" anchor="b"/>
                </a:tc>
                <a:extLst>
                  <a:ext uri="{0D108BD9-81ED-4DB2-BD59-A6C34878D82A}">
                    <a16:rowId xmlns:a16="http://schemas.microsoft.com/office/drawing/2014/main" val="2772809212"/>
                  </a:ext>
                </a:extLst>
              </a:tr>
              <a:tr h="370840">
                <a:tc>
                  <a:txBody>
                    <a:bodyPr/>
                    <a:lstStyle/>
                    <a:p>
                      <a:pPr algn="l" fontAlgn="b"/>
                      <a:r>
                        <a:rPr lang="en-US" sz="1600" b="0" i="0" u="none" strike="noStrike" dirty="0" smtClean="0">
                          <a:solidFill>
                            <a:srgbClr val="000000"/>
                          </a:solidFill>
                          <a:effectLst/>
                          <a:latin typeface="Calibri" panose="020F0502020204030204" pitchFamily="34" charset="0"/>
                        </a:rPr>
                        <a:t>No </a:t>
                      </a:r>
                      <a:r>
                        <a:rPr lang="en-US" sz="1600" b="0" i="0" u="none" strike="noStrike" dirty="0">
                          <a:solidFill>
                            <a:srgbClr val="000000"/>
                          </a:solidFill>
                          <a:effectLst/>
                          <a:latin typeface="Calibri" panose="020F0502020204030204" pitchFamily="34" charset="0"/>
                        </a:rPr>
                        <a:t>Unmet Financial Aid Need (FAFSA on file)</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1219</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77.3%</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2.88</a:t>
                      </a:r>
                    </a:p>
                  </a:txBody>
                  <a:tcPr marL="7620" marR="7620" marT="7620" marB="0" anchor="b"/>
                </a:tc>
                <a:extLst>
                  <a:ext uri="{0D108BD9-81ED-4DB2-BD59-A6C34878D82A}">
                    <a16:rowId xmlns:a16="http://schemas.microsoft.com/office/drawing/2014/main" val="215098839"/>
                  </a:ext>
                </a:extLst>
              </a:tr>
              <a:tr h="370840">
                <a:tc>
                  <a:txBody>
                    <a:bodyPr/>
                    <a:lstStyle/>
                    <a:p>
                      <a:pPr algn="l" fontAlgn="b"/>
                      <a:r>
                        <a:rPr lang="en-US" sz="1600" b="0" i="0" u="none" strike="noStrike">
                          <a:solidFill>
                            <a:srgbClr val="000000"/>
                          </a:solidFill>
                          <a:effectLst/>
                          <a:latin typeface="Calibri" panose="020F0502020204030204" pitchFamily="34" charset="0"/>
                        </a:rPr>
                        <a:t>$0 to $3000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559</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63.0%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2.38</a:t>
                      </a:r>
                    </a:p>
                  </a:txBody>
                  <a:tcPr marL="7620" marR="7620" marT="7620" marB="0" anchor="b"/>
                </a:tc>
                <a:extLst>
                  <a:ext uri="{0D108BD9-81ED-4DB2-BD59-A6C34878D82A}">
                    <a16:rowId xmlns:a16="http://schemas.microsoft.com/office/drawing/2014/main" val="701475120"/>
                  </a:ext>
                </a:extLst>
              </a:tr>
              <a:tr h="370840">
                <a:tc>
                  <a:txBody>
                    <a:bodyPr/>
                    <a:lstStyle/>
                    <a:p>
                      <a:pPr algn="l" fontAlgn="b"/>
                      <a:r>
                        <a:rPr lang="en-US" sz="1600" b="0" i="0" u="none" strike="noStrike">
                          <a:solidFill>
                            <a:srgbClr val="000000"/>
                          </a:solidFill>
                          <a:effectLst/>
                          <a:latin typeface="Calibri" panose="020F0502020204030204" pitchFamily="34" charset="0"/>
                        </a:rPr>
                        <a:t>$3001 to $6000</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532</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64.5%</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2.29</a:t>
                      </a:r>
                    </a:p>
                  </a:txBody>
                  <a:tcPr marL="7620" marR="7620" marT="7620" marB="0" anchor="b"/>
                </a:tc>
                <a:extLst>
                  <a:ext uri="{0D108BD9-81ED-4DB2-BD59-A6C34878D82A}">
                    <a16:rowId xmlns:a16="http://schemas.microsoft.com/office/drawing/2014/main" val="1372741255"/>
                  </a:ext>
                </a:extLst>
              </a:tr>
              <a:tr h="370840">
                <a:tc>
                  <a:txBody>
                    <a:bodyPr/>
                    <a:lstStyle/>
                    <a:p>
                      <a:pPr algn="l" fontAlgn="b"/>
                      <a:r>
                        <a:rPr lang="en-US" sz="1600" b="0" i="0" u="none" strike="noStrike">
                          <a:solidFill>
                            <a:srgbClr val="000000"/>
                          </a:solidFill>
                          <a:effectLst/>
                          <a:latin typeface="Calibri" panose="020F0502020204030204" pitchFamily="34" charset="0"/>
                        </a:rPr>
                        <a:t>$6001 to $9000</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297</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62.0%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2.14</a:t>
                      </a:r>
                    </a:p>
                  </a:txBody>
                  <a:tcPr marL="7620" marR="7620" marT="7620" marB="0" anchor="b"/>
                </a:tc>
                <a:extLst>
                  <a:ext uri="{0D108BD9-81ED-4DB2-BD59-A6C34878D82A}">
                    <a16:rowId xmlns:a16="http://schemas.microsoft.com/office/drawing/2014/main" val="1656993480"/>
                  </a:ext>
                </a:extLst>
              </a:tr>
              <a:tr h="370840">
                <a:tc>
                  <a:txBody>
                    <a:bodyPr/>
                    <a:lstStyle/>
                    <a:p>
                      <a:pPr algn="l" fontAlgn="b"/>
                      <a:r>
                        <a:rPr lang="en-US" sz="1600" b="0" i="0" u="none" strike="noStrike">
                          <a:solidFill>
                            <a:srgbClr val="000000"/>
                          </a:solidFill>
                          <a:effectLst/>
                          <a:latin typeface="Calibri" panose="020F0502020204030204" pitchFamily="34" charset="0"/>
                        </a:rPr>
                        <a:t>$9001 to $12000</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151</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57.6%</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1.79</a:t>
                      </a:r>
                    </a:p>
                  </a:txBody>
                  <a:tcPr marL="7620" marR="7620" marT="7620" marB="0" anchor="b"/>
                </a:tc>
                <a:extLst>
                  <a:ext uri="{0D108BD9-81ED-4DB2-BD59-A6C34878D82A}">
                    <a16:rowId xmlns:a16="http://schemas.microsoft.com/office/drawing/2014/main" val="2713894925"/>
                  </a:ext>
                </a:extLst>
              </a:tr>
              <a:tr h="370840">
                <a:tc>
                  <a:txBody>
                    <a:bodyPr/>
                    <a:lstStyle/>
                    <a:p>
                      <a:pPr algn="l" fontAlgn="b"/>
                      <a:r>
                        <a:rPr lang="en-US" sz="1600" b="0" i="0" u="none" strike="noStrike">
                          <a:solidFill>
                            <a:srgbClr val="000000"/>
                          </a:solidFill>
                          <a:effectLst/>
                          <a:latin typeface="Calibri" panose="020F0502020204030204" pitchFamily="34" charset="0"/>
                        </a:rPr>
                        <a:t>&gt; $12,000 Unmet Need</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156</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64.1%</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2.51</a:t>
                      </a:r>
                    </a:p>
                  </a:txBody>
                  <a:tcPr marL="7620" marR="7620" marT="7620" marB="0" anchor="b"/>
                </a:tc>
                <a:extLst>
                  <a:ext uri="{0D108BD9-81ED-4DB2-BD59-A6C34878D82A}">
                    <a16:rowId xmlns:a16="http://schemas.microsoft.com/office/drawing/2014/main" val="2202296534"/>
                  </a:ext>
                </a:extLst>
              </a:tr>
              <a:tr h="370840">
                <a:tc>
                  <a:txBody>
                    <a:bodyPr/>
                    <a:lstStyle/>
                    <a:p>
                      <a:pPr algn="l" fontAlgn="b"/>
                      <a:r>
                        <a:rPr lang="en-US" sz="1600" b="0" i="0" u="none" strike="noStrike" dirty="0">
                          <a:solidFill>
                            <a:srgbClr val="000000"/>
                          </a:solidFill>
                          <a:effectLst/>
                          <a:latin typeface="Calibri" panose="020F0502020204030204" pitchFamily="34" charset="0"/>
                        </a:rPr>
                        <a:t>Grand Total</a:t>
                      </a:r>
                    </a:p>
                  </a:txBody>
                  <a:tcPr marL="7620" marR="7620" marT="7620" marB="0" anchor="b"/>
                </a:tc>
                <a:tc>
                  <a:txBody>
                    <a:bodyPr/>
                    <a:lstStyle/>
                    <a:p>
                      <a:pPr algn="r" fontAlgn="b"/>
                      <a:r>
                        <a:rPr lang="en-US" sz="1600" b="1" i="0" u="none" strike="noStrike">
                          <a:solidFill>
                            <a:srgbClr val="000000"/>
                          </a:solidFill>
                          <a:effectLst/>
                          <a:latin typeface="Arial" panose="020B0604020202020204" pitchFamily="34" charset="0"/>
                        </a:rPr>
                        <a:t>3173</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68.5%</a:t>
                      </a:r>
                    </a:p>
                  </a:txBody>
                  <a:tcPr marL="7620" marR="7620" marT="7620" marB="0" anchor="b"/>
                </a:tc>
                <a:tc>
                  <a:txBody>
                    <a:bodyPr/>
                    <a:lstStyle/>
                    <a:p>
                      <a:pPr algn="r" fontAlgn="b"/>
                      <a:r>
                        <a:rPr lang="en-US" sz="1600" b="1" i="0" u="none" strike="noStrike" dirty="0">
                          <a:solidFill>
                            <a:srgbClr val="000000"/>
                          </a:solidFill>
                          <a:effectLst/>
                          <a:latin typeface="Arial" panose="020B0604020202020204" pitchFamily="34" charset="0"/>
                        </a:rPr>
                        <a:t>2.51</a:t>
                      </a:r>
                    </a:p>
                  </a:txBody>
                  <a:tcPr marL="7620" marR="7620" marT="7620" marB="0" anchor="b"/>
                </a:tc>
                <a:extLst>
                  <a:ext uri="{0D108BD9-81ED-4DB2-BD59-A6C34878D82A}">
                    <a16:rowId xmlns:a16="http://schemas.microsoft.com/office/drawing/2014/main" val="3798923836"/>
                  </a:ext>
                </a:extLst>
              </a:tr>
            </a:tbl>
          </a:graphicData>
        </a:graphic>
      </p:graphicFrame>
    </p:spTree>
    <p:extLst>
      <p:ext uri="{BB962C8B-B14F-4D97-AF65-F5344CB8AC3E}">
        <p14:creationId xmlns:p14="http://schemas.microsoft.com/office/powerpoint/2010/main" val="22318928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348"/>
            <a:ext cx="8229600" cy="1143000"/>
          </a:xfrm>
        </p:spPr>
        <p:txBody>
          <a:bodyPr>
            <a:normAutofit fontScale="90000"/>
          </a:bodyPr>
          <a:lstStyle/>
          <a:p>
            <a:r>
              <a:rPr lang="en-US" dirty="0" smtClean="0"/>
              <a:t>Financial Aid Metrics</a:t>
            </a:r>
            <a:r>
              <a:rPr lang="en-US" dirty="0"/>
              <a:t/>
            </a:r>
            <a:br>
              <a:rPr lang="en-US" dirty="0"/>
            </a:br>
            <a:r>
              <a:rPr lang="en-US" sz="3100" dirty="0" smtClean="0"/>
              <a:t>Unmet Need of Undergraduate Degree Seekers</a:t>
            </a:r>
            <a:endParaRPr lang="en-US" sz="31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3" y="6404810"/>
            <a:ext cx="3558175" cy="365125"/>
          </a:xfrm>
        </p:spPr>
        <p:txBody>
          <a:bodyPr/>
          <a:lstStyle/>
          <a:p>
            <a:pPr algn="l"/>
            <a:r>
              <a:rPr lang="en-US" sz="1000" dirty="0" smtClean="0"/>
              <a:t>Office of Institutional Research and Decision Support</a:t>
            </a:r>
            <a:endParaRPr lang="en-US" sz="1000" dirty="0"/>
          </a:p>
        </p:txBody>
      </p:sp>
      <p:sp>
        <p:nvSpPr>
          <p:cNvPr id="7" name="Rectangle 6"/>
          <p:cNvSpPr/>
          <p:nvPr/>
        </p:nvSpPr>
        <p:spPr>
          <a:xfrm>
            <a:off x="609600" y="5715000"/>
            <a:ext cx="8001000" cy="461665"/>
          </a:xfrm>
          <a:prstGeom prst="rect">
            <a:avLst/>
          </a:prstGeom>
        </p:spPr>
        <p:txBody>
          <a:bodyPr wrap="square">
            <a:spAutoFit/>
          </a:bodyPr>
          <a:lstStyle/>
          <a:p>
            <a:r>
              <a:rPr lang="en-US" sz="1200" dirty="0" smtClean="0"/>
              <a:t>Unmet </a:t>
            </a:r>
            <a:r>
              <a:rPr lang="en-US" sz="1200" dirty="0"/>
              <a:t>need as defined in the Common Data </a:t>
            </a:r>
            <a:r>
              <a:rPr lang="en-US" sz="1200" dirty="0" smtClean="0"/>
              <a:t>Set (CDS) </a:t>
            </a:r>
            <a:r>
              <a:rPr lang="en-US" sz="1200" dirty="0"/>
              <a:t>for degree-seeking undergraduates enrolled at fall </a:t>
            </a:r>
            <a:r>
              <a:rPr lang="en-US" sz="1200" dirty="0" smtClean="0"/>
              <a:t>census is an </a:t>
            </a:r>
            <a:r>
              <a:rPr lang="en-US" sz="1200" dirty="0"/>
              <a:t>average (mean) </a:t>
            </a:r>
            <a:r>
              <a:rPr lang="en-US" sz="1200" dirty="0" smtClean="0"/>
              <a:t>for the academic </a:t>
            </a:r>
            <a:r>
              <a:rPr lang="en-US" sz="1200" dirty="0"/>
              <a:t>year (</a:t>
            </a:r>
            <a:r>
              <a:rPr lang="en-US" sz="1200" dirty="0" err="1"/>
              <a:t>fall+spring</a:t>
            </a:r>
            <a:r>
              <a:rPr lang="en-US" sz="1200" dirty="0" smtClean="0"/>
              <a:t>). The </a:t>
            </a:r>
            <a:r>
              <a:rPr lang="en-US" sz="1200" dirty="0"/>
              <a:t>CDS limits its unmet need figures to students with both need and aid. </a:t>
            </a:r>
            <a:r>
              <a:rPr lang="en-US" sz="1200" dirty="0" smtClean="0"/>
              <a:t> </a:t>
            </a:r>
            <a:endParaRPr lang="en-US" sz="1200" dirty="0"/>
          </a:p>
        </p:txBody>
      </p:sp>
      <p:pic>
        <p:nvPicPr>
          <p:cNvPr id="5" name="Picture 4"/>
          <p:cNvPicPr>
            <a:picLocks noChangeAspect="1"/>
          </p:cNvPicPr>
          <p:nvPr/>
        </p:nvPicPr>
        <p:blipFill>
          <a:blip r:embed="rId3"/>
          <a:stretch>
            <a:fillRect/>
          </a:stretch>
        </p:blipFill>
        <p:spPr>
          <a:xfrm>
            <a:off x="609600" y="1367359"/>
            <a:ext cx="7763585" cy="4314307"/>
          </a:xfrm>
          <a:prstGeom prst="rect">
            <a:avLst/>
          </a:prstGeom>
        </p:spPr>
      </p:pic>
    </p:spTree>
    <p:extLst>
      <p:ext uri="{BB962C8B-B14F-4D97-AF65-F5344CB8AC3E}">
        <p14:creationId xmlns:p14="http://schemas.microsoft.com/office/powerpoint/2010/main" val="35838090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390"/>
            <a:ext cx="8229600" cy="1143000"/>
          </a:xfrm>
        </p:spPr>
        <p:txBody>
          <a:bodyPr>
            <a:normAutofit fontScale="90000"/>
          </a:bodyPr>
          <a:lstStyle/>
          <a:p>
            <a:r>
              <a:rPr lang="en-US" dirty="0" smtClean="0"/>
              <a:t>Financial Aid Metrics</a:t>
            </a:r>
            <a:r>
              <a:rPr lang="en-US" dirty="0"/>
              <a:t/>
            </a:r>
            <a:br>
              <a:rPr lang="en-US" dirty="0"/>
            </a:br>
            <a:r>
              <a:rPr lang="en-US" sz="3100" dirty="0" smtClean="0"/>
              <a:t>Unmet Need of Undergraduate Degree Seekers</a:t>
            </a:r>
            <a:endParaRPr lang="en-US" sz="31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410158"/>
            <a:ext cx="3520744" cy="365125"/>
          </a:xfrm>
        </p:spPr>
        <p:txBody>
          <a:bodyPr/>
          <a:lstStyle/>
          <a:p>
            <a:pPr algn="l"/>
            <a:r>
              <a:rPr lang="en-US" sz="1000" dirty="0" smtClean="0"/>
              <a:t>Office of Institutional Research and Decision Support</a:t>
            </a:r>
            <a:endParaRPr lang="en-US" sz="1000" dirty="0"/>
          </a:p>
        </p:txBody>
      </p:sp>
      <p:sp>
        <p:nvSpPr>
          <p:cNvPr id="3" name="Rectangle 2"/>
          <p:cNvSpPr/>
          <p:nvPr/>
        </p:nvSpPr>
        <p:spPr>
          <a:xfrm>
            <a:off x="609600" y="5715000"/>
            <a:ext cx="8001000" cy="461665"/>
          </a:xfrm>
          <a:prstGeom prst="rect">
            <a:avLst/>
          </a:prstGeom>
        </p:spPr>
        <p:txBody>
          <a:bodyPr wrap="square">
            <a:spAutoFit/>
          </a:bodyPr>
          <a:lstStyle/>
          <a:p>
            <a:r>
              <a:rPr lang="en-US" sz="1200" dirty="0" smtClean="0"/>
              <a:t>Unmet </a:t>
            </a:r>
            <a:r>
              <a:rPr lang="en-US" sz="1200" dirty="0"/>
              <a:t>need as defined in the Common Data </a:t>
            </a:r>
            <a:r>
              <a:rPr lang="en-US" sz="1200" dirty="0" smtClean="0"/>
              <a:t>Set (CDS) </a:t>
            </a:r>
            <a:r>
              <a:rPr lang="en-US" sz="1200" dirty="0"/>
              <a:t>for degree-seeking undergraduates enrolled at fall </a:t>
            </a:r>
            <a:r>
              <a:rPr lang="en-US" sz="1200" dirty="0" smtClean="0"/>
              <a:t>census is an </a:t>
            </a:r>
            <a:r>
              <a:rPr lang="en-US" sz="1200" dirty="0"/>
              <a:t>average (mean) </a:t>
            </a:r>
            <a:r>
              <a:rPr lang="en-US" sz="1200" dirty="0" smtClean="0"/>
              <a:t>for the academic </a:t>
            </a:r>
            <a:r>
              <a:rPr lang="en-US" sz="1200" dirty="0"/>
              <a:t>year (</a:t>
            </a:r>
            <a:r>
              <a:rPr lang="en-US" sz="1200" dirty="0" err="1"/>
              <a:t>fall+spring</a:t>
            </a:r>
            <a:r>
              <a:rPr lang="en-US" sz="1200" dirty="0" smtClean="0"/>
              <a:t>). The </a:t>
            </a:r>
            <a:r>
              <a:rPr lang="en-US" sz="1200" dirty="0"/>
              <a:t>CDS limits its unmet need figures to students with both need and aid. </a:t>
            </a:r>
            <a:r>
              <a:rPr lang="en-US" sz="1200" dirty="0" smtClean="0"/>
              <a:t> </a:t>
            </a:r>
            <a:endParaRPr lang="en-US" sz="1200" dirty="0"/>
          </a:p>
        </p:txBody>
      </p:sp>
      <p:pic>
        <p:nvPicPr>
          <p:cNvPr id="4" name="Picture 3"/>
          <p:cNvPicPr>
            <a:picLocks noChangeAspect="1"/>
          </p:cNvPicPr>
          <p:nvPr/>
        </p:nvPicPr>
        <p:blipFill>
          <a:blip r:embed="rId3"/>
          <a:stretch>
            <a:fillRect/>
          </a:stretch>
        </p:blipFill>
        <p:spPr>
          <a:xfrm>
            <a:off x="514350" y="1464462"/>
            <a:ext cx="7858835" cy="4110516"/>
          </a:xfrm>
          <a:prstGeom prst="rect">
            <a:avLst/>
          </a:prstGeom>
        </p:spPr>
      </p:pic>
    </p:spTree>
    <p:extLst>
      <p:ext uri="{BB962C8B-B14F-4D97-AF65-F5344CB8AC3E}">
        <p14:creationId xmlns:p14="http://schemas.microsoft.com/office/powerpoint/2010/main" val="1776612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32" y="105610"/>
            <a:ext cx="8229600" cy="1143000"/>
          </a:xfrm>
        </p:spPr>
        <p:txBody>
          <a:bodyPr>
            <a:normAutofit fontScale="90000"/>
          </a:bodyPr>
          <a:lstStyle/>
          <a:p>
            <a:r>
              <a:rPr lang="en-US" dirty="0" smtClean="0"/>
              <a:t>Financial Aid Metrics</a:t>
            </a:r>
            <a:r>
              <a:rPr lang="en-US" dirty="0"/>
              <a:t/>
            </a:r>
            <a:br>
              <a:rPr lang="en-US" dirty="0"/>
            </a:br>
            <a:r>
              <a:rPr lang="en-US" sz="3100" dirty="0" smtClean="0"/>
              <a:t>Aid Awarded to Undergraduate Degree Seekers</a:t>
            </a:r>
            <a:endParaRPr lang="en-US" sz="31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426200"/>
            <a:ext cx="3419144" cy="365125"/>
          </a:xfrm>
        </p:spPr>
        <p:txBody>
          <a:bodyPr/>
          <a:lstStyle/>
          <a:p>
            <a:pPr algn="l"/>
            <a:r>
              <a:rPr lang="en-US" sz="1000" dirty="0" smtClean="0"/>
              <a:t>Office of Institutional Research and Decision Support</a:t>
            </a:r>
            <a:endParaRPr lang="en-US" sz="1000" dirty="0"/>
          </a:p>
        </p:txBody>
      </p:sp>
      <p:pic>
        <p:nvPicPr>
          <p:cNvPr id="4" name="Picture 3"/>
          <p:cNvPicPr>
            <a:picLocks noChangeAspect="1"/>
          </p:cNvPicPr>
          <p:nvPr/>
        </p:nvPicPr>
        <p:blipFill>
          <a:blip r:embed="rId3"/>
          <a:stretch>
            <a:fillRect/>
          </a:stretch>
        </p:blipFill>
        <p:spPr>
          <a:xfrm>
            <a:off x="424708" y="1420477"/>
            <a:ext cx="8252727" cy="4837014"/>
          </a:xfrm>
          <a:prstGeom prst="rect">
            <a:avLst/>
          </a:prstGeom>
        </p:spPr>
      </p:pic>
    </p:spTree>
    <p:extLst>
      <p:ext uri="{BB962C8B-B14F-4D97-AF65-F5344CB8AC3E}">
        <p14:creationId xmlns:p14="http://schemas.microsoft.com/office/powerpoint/2010/main" val="34353624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32" y="105610"/>
            <a:ext cx="8229600" cy="1143000"/>
          </a:xfrm>
        </p:spPr>
        <p:txBody>
          <a:bodyPr>
            <a:normAutofit fontScale="90000"/>
          </a:bodyPr>
          <a:lstStyle/>
          <a:p>
            <a:r>
              <a:rPr lang="en-US" dirty="0" smtClean="0"/>
              <a:t>Financial Aid Metrics</a:t>
            </a:r>
            <a:r>
              <a:rPr lang="en-US" dirty="0"/>
              <a:t/>
            </a:r>
            <a:br>
              <a:rPr lang="en-US" dirty="0"/>
            </a:br>
            <a:r>
              <a:rPr lang="en-US" sz="3100" dirty="0" smtClean="0"/>
              <a:t>Aid Awarded to Undergraduate Degree Seekers</a:t>
            </a:r>
            <a:endParaRPr lang="en-US" sz="31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426200"/>
            <a:ext cx="3419144" cy="365125"/>
          </a:xfrm>
        </p:spPr>
        <p:txBody>
          <a:bodyPr/>
          <a:lstStyle/>
          <a:p>
            <a:pPr algn="l"/>
            <a:r>
              <a:rPr lang="en-US" sz="1000" dirty="0" smtClean="0"/>
              <a:t>Office of Institutional Research and Decision Support</a:t>
            </a:r>
            <a:endParaRPr lang="en-US" sz="1000" dirty="0"/>
          </a:p>
        </p:txBody>
      </p:sp>
      <p:pic>
        <p:nvPicPr>
          <p:cNvPr id="4" name="Picture 3"/>
          <p:cNvPicPr>
            <a:picLocks noChangeAspect="1"/>
          </p:cNvPicPr>
          <p:nvPr/>
        </p:nvPicPr>
        <p:blipFill>
          <a:blip r:embed="rId3"/>
          <a:stretch>
            <a:fillRect/>
          </a:stretch>
        </p:blipFill>
        <p:spPr>
          <a:xfrm>
            <a:off x="424708" y="1417319"/>
            <a:ext cx="8165110" cy="4697154"/>
          </a:xfrm>
          <a:prstGeom prst="rect">
            <a:avLst/>
          </a:prstGeom>
        </p:spPr>
      </p:pic>
    </p:spTree>
    <p:extLst>
      <p:ext uri="{BB962C8B-B14F-4D97-AF65-F5344CB8AC3E}">
        <p14:creationId xmlns:p14="http://schemas.microsoft.com/office/powerpoint/2010/main" val="31310064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32" y="105610"/>
            <a:ext cx="8229600" cy="1143000"/>
          </a:xfrm>
        </p:spPr>
        <p:txBody>
          <a:bodyPr>
            <a:normAutofit fontScale="90000"/>
          </a:bodyPr>
          <a:lstStyle/>
          <a:p>
            <a:r>
              <a:rPr lang="en-US" dirty="0" smtClean="0"/>
              <a:t>Financial Aid Metrics</a:t>
            </a:r>
            <a:r>
              <a:rPr lang="en-US" dirty="0"/>
              <a:t/>
            </a:r>
            <a:br>
              <a:rPr lang="en-US" dirty="0"/>
            </a:br>
            <a:r>
              <a:rPr lang="en-US" sz="3100" dirty="0" smtClean="0"/>
              <a:t>Aid Awarded to Undergraduate Degree Seekers</a:t>
            </a:r>
            <a:endParaRPr lang="en-US" sz="3100" dirty="0"/>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426200"/>
            <a:ext cx="3419144" cy="365125"/>
          </a:xfrm>
        </p:spPr>
        <p:txBody>
          <a:bodyPr/>
          <a:lstStyle/>
          <a:p>
            <a:pPr algn="l"/>
            <a:r>
              <a:rPr lang="en-US" sz="1000" dirty="0" smtClean="0"/>
              <a:t>Office of Institutional Research and Decision Support</a:t>
            </a:r>
            <a:endParaRPr lang="en-US" sz="1000" dirty="0"/>
          </a:p>
        </p:txBody>
      </p:sp>
      <p:pic>
        <p:nvPicPr>
          <p:cNvPr id="4" name="Picture 3"/>
          <p:cNvPicPr>
            <a:picLocks noChangeAspect="1"/>
          </p:cNvPicPr>
          <p:nvPr/>
        </p:nvPicPr>
        <p:blipFill>
          <a:blip r:embed="rId3"/>
          <a:stretch>
            <a:fillRect/>
          </a:stretch>
        </p:blipFill>
        <p:spPr>
          <a:xfrm>
            <a:off x="424708" y="1427608"/>
            <a:ext cx="8334535" cy="4372828"/>
          </a:xfrm>
          <a:prstGeom prst="rect">
            <a:avLst/>
          </a:prstGeom>
        </p:spPr>
      </p:pic>
    </p:spTree>
    <p:extLst>
      <p:ext uri="{BB962C8B-B14F-4D97-AF65-F5344CB8AC3E}">
        <p14:creationId xmlns:p14="http://schemas.microsoft.com/office/powerpoint/2010/main" val="13526320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661" y="85841"/>
            <a:ext cx="8004391" cy="638906"/>
          </a:xfrm>
        </p:spPr>
        <p:txBody>
          <a:bodyPr>
            <a:normAutofit/>
          </a:bodyPr>
          <a:lstStyle/>
          <a:p>
            <a:r>
              <a:rPr lang="en-US" dirty="0" smtClean="0"/>
              <a:t>Strategic Plan Data Link Reports</a:t>
            </a:r>
            <a:endParaRPr lang="en-US" dirty="0"/>
          </a:p>
        </p:txBody>
      </p:sp>
      <p:sp>
        <p:nvSpPr>
          <p:cNvPr id="3" name="Content Placeholder 2"/>
          <p:cNvSpPr>
            <a:spLocks noGrp="1"/>
          </p:cNvSpPr>
          <p:nvPr>
            <p:ph idx="1"/>
          </p:nvPr>
        </p:nvSpPr>
        <p:spPr>
          <a:xfrm>
            <a:off x="290287" y="844885"/>
            <a:ext cx="3110640" cy="5251116"/>
          </a:xfrm>
        </p:spPr>
        <p:txBody>
          <a:bodyPr>
            <a:normAutofit/>
          </a:bodyPr>
          <a:lstStyle/>
          <a:p>
            <a:pPr marL="0" lvl="0" indent="0">
              <a:spcAft>
                <a:spcPts val="0"/>
              </a:spcAft>
              <a:buClrTx/>
              <a:buSzTx/>
              <a:buNone/>
            </a:pPr>
            <a:r>
              <a:rPr lang="en-US" sz="1400" dirty="0" smtClean="0">
                <a:solidFill>
                  <a:prstClr val="white"/>
                </a:solidFill>
                <a:cs typeface="+mn-cs"/>
              </a:rPr>
              <a:t>More Information available here</a:t>
            </a:r>
          </a:p>
          <a:p>
            <a:pPr marL="0" lvl="0" indent="0">
              <a:spcAft>
                <a:spcPts val="0"/>
              </a:spcAft>
              <a:buClrTx/>
              <a:buSzTx/>
              <a:buNone/>
            </a:pPr>
            <a:r>
              <a:rPr lang="en-US" sz="1400" dirty="0" smtClean="0">
                <a:solidFill>
                  <a:prstClr val="white"/>
                </a:solidFill>
                <a:cs typeface="+mn-cs"/>
              </a:rPr>
              <a:t>(Including IUPUI Indianapolis and Columbus):  </a:t>
            </a:r>
            <a:endParaRPr lang="en-US" sz="1400" dirty="0">
              <a:solidFill>
                <a:prstClr val="white"/>
              </a:solidFill>
              <a:cs typeface="+mn-cs"/>
            </a:endParaRPr>
          </a:p>
          <a:p>
            <a:pPr marL="0" lvl="0" indent="0">
              <a:spcAft>
                <a:spcPts val="0"/>
              </a:spcAft>
              <a:buClrTx/>
              <a:buSzTx/>
              <a:buNone/>
            </a:pPr>
            <a:endParaRPr lang="en-US" sz="1400" dirty="0" smtClean="0">
              <a:solidFill>
                <a:prstClr val="white"/>
              </a:solidFill>
              <a:cs typeface="+mn-cs"/>
            </a:endParaRPr>
          </a:p>
          <a:p>
            <a:pPr marL="0" indent="0">
              <a:spcAft>
                <a:spcPts val="0"/>
              </a:spcAft>
              <a:buClrTx/>
              <a:buSzTx/>
              <a:buNone/>
            </a:pPr>
            <a:r>
              <a:rPr lang="en-US" sz="1400" dirty="0">
                <a:solidFill>
                  <a:prstClr val="white"/>
                </a:solidFill>
                <a:cs typeface="+mn-cs"/>
                <a:hlinkClick r:id="rId3"/>
              </a:rPr>
              <a:t>IUPUI Data Link </a:t>
            </a:r>
            <a:endParaRPr lang="en-US" sz="1400" dirty="0">
              <a:solidFill>
                <a:prstClr val="white"/>
              </a:solidFill>
              <a:cs typeface="+mn-cs"/>
            </a:endParaRPr>
          </a:p>
          <a:p>
            <a:pPr marL="0" lvl="0" indent="0">
              <a:spcAft>
                <a:spcPts val="0"/>
              </a:spcAft>
              <a:buClrTx/>
              <a:buSzTx/>
              <a:buNone/>
            </a:pPr>
            <a:endParaRPr lang="en-US" sz="1400" dirty="0">
              <a:solidFill>
                <a:prstClr val="white"/>
              </a:solidFill>
              <a:cs typeface="+mn-cs"/>
            </a:endParaRPr>
          </a:p>
          <a:p>
            <a:pPr marL="0" lvl="0" indent="0">
              <a:spcAft>
                <a:spcPts val="0"/>
              </a:spcAft>
              <a:buClrTx/>
              <a:buSzTx/>
              <a:buNone/>
            </a:pPr>
            <a:endParaRPr lang="en-US" sz="1400" dirty="0">
              <a:solidFill>
                <a:prstClr val="white"/>
              </a:solidFill>
              <a:cs typeface="+mn-cs"/>
            </a:endParaRPr>
          </a:p>
          <a:p>
            <a:pPr marL="0" lvl="0" indent="0">
              <a:spcAft>
                <a:spcPts val="0"/>
              </a:spcAft>
              <a:buClrTx/>
              <a:buSzTx/>
              <a:buNone/>
            </a:pPr>
            <a:r>
              <a:rPr lang="en-US" sz="1400" dirty="0">
                <a:solidFill>
                  <a:prstClr val="white"/>
                </a:solidFill>
                <a:cs typeface="+mn-cs"/>
              </a:rPr>
              <a:t>Institutional Research and Decision Support</a:t>
            </a:r>
          </a:p>
          <a:p>
            <a:pPr marL="0" lvl="0" indent="0">
              <a:spcAft>
                <a:spcPts val="0"/>
              </a:spcAft>
              <a:buClrTx/>
              <a:buSzTx/>
              <a:buNone/>
            </a:pPr>
            <a:r>
              <a:rPr lang="en-US" sz="1600" dirty="0">
                <a:solidFill>
                  <a:prstClr val="white"/>
                </a:solidFill>
                <a:cs typeface="+mn-cs"/>
              </a:rPr>
              <a:t>irds.iupui.edu</a:t>
            </a:r>
            <a:r>
              <a:rPr lang="en-US" sz="1400" dirty="0">
                <a:solidFill>
                  <a:prstClr val="white"/>
                </a:solidFill>
                <a:cs typeface="+mn-cs"/>
              </a:rPr>
              <a:t> </a:t>
            </a:r>
          </a:p>
          <a:p>
            <a:pPr marL="0" lvl="0" indent="0">
              <a:spcAft>
                <a:spcPts val="0"/>
              </a:spcAft>
              <a:buClrTx/>
              <a:buSzTx/>
              <a:buNone/>
            </a:pPr>
            <a:endParaRPr lang="en-US" sz="1400" dirty="0">
              <a:solidFill>
                <a:prstClr val="white"/>
              </a:solidFill>
              <a:cs typeface="+mn-cs"/>
            </a:endParaRPr>
          </a:p>
          <a:p>
            <a:pPr marL="0" lvl="0" indent="0">
              <a:spcAft>
                <a:spcPts val="0"/>
              </a:spcAft>
              <a:buClrTx/>
              <a:buSzTx/>
              <a:buNone/>
            </a:pPr>
            <a:endParaRPr lang="en-US" sz="1400" dirty="0">
              <a:solidFill>
                <a:prstClr val="white"/>
              </a:solidFill>
              <a:cs typeface="+mn-cs"/>
            </a:endParaRPr>
          </a:p>
          <a:p>
            <a:pPr marL="0" lvl="0" indent="0">
              <a:spcAft>
                <a:spcPts val="0"/>
              </a:spcAft>
              <a:buClrTx/>
              <a:buSzTx/>
              <a:buNone/>
            </a:pPr>
            <a:endParaRPr lang="en-US" sz="1400" dirty="0">
              <a:solidFill>
                <a:prstClr val="white"/>
              </a:solidFill>
              <a:cs typeface="+mn-cs"/>
            </a:endParaRPr>
          </a:p>
          <a:p>
            <a:pPr marL="0" lvl="0" indent="0">
              <a:spcAft>
                <a:spcPts val="0"/>
              </a:spcAft>
              <a:buClrTx/>
              <a:buSzTx/>
              <a:buNone/>
            </a:pPr>
            <a:endParaRPr lang="en-US" sz="1400" dirty="0">
              <a:solidFill>
                <a:prstClr val="white"/>
              </a:solidFill>
              <a:cs typeface="+mn-cs"/>
            </a:endParaRPr>
          </a:p>
          <a:p>
            <a:pPr marL="0" lvl="0" indent="0">
              <a:spcAft>
                <a:spcPts val="0"/>
              </a:spcAft>
              <a:buClrTx/>
              <a:buSzTx/>
              <a:buNone/>
            </a:pPr>
            <a:r>
              <a:rPr lang="en-US" sz="1400" dirty="0">
                <a:solidFill>
                  <a:prstClr val="white"/>
                </a:solidFill>
                <a:cs typeface="+mn-cs"/>
              </a:rPr>
              <a:t>Contact us with questions or requests for information! </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927" y="783568"/>
            <a:ext cx="5570625" cy="514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953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29"/>
            <a:ext cx="8229600" cy="1143000"/>
          </a:xfrm>
        </p:spPr>
        <p:txBody>
          <a:bodyPr>
            <a:normAutofit/>
          </a:bodyPr>
          <a:lstStyle/>
          <a:p>
            <a:r>
              <a:rPr lang="en-US" dirty="0"/>
              <a:t>Heads and Credit Metrics</a:t>
            </a:r>
          </a:p>
        </p:txBody>
      </p:sp>
      <p:sp>
        <p:nvSpPr>
          <p:cNvPr id="8" name="Rectangle 7"/>
          <p:cNvSpPr/>
          <p:nvPr/>
        </p:nvSpPr>
        <p:spPr>
          <a:xfrm>
            <a:off x="424708" y="13716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7"/>
          <p:cNvSpPr>
            <a:spLocks noGrp="1"/>
          </p:cNvSpPr>
          <p:nvPr>
            <p:ph type="ftr" sz="quarter" idx="11"/>
          </p:nvPr>
        </p:nvSpPr>
        <p:spPr>
          <a:xfrm>
            <a:off x="222414" y="6324600"/>
            <a:ext cx="3809502" cy="365125"/>
          </a:xfrm>
        </p:spPr>
        <p:txBody>
          <a:bodyPr/>
          <a:lstStyle/>
          <a:p>
            <a:pPr algn="l"/>
            <a:r>
              <a:rPr lang="en-US" sz="1000" dirty="0" smtClean="0"/>
              <a:t>Office of Institutional Research and Decision Support</a:t>
            </a:r>
            <a:endParaRPr lang="en-US" sz="1000" dirty="0"/>
          </a:p>
        </p:txBody>
      </p:sp>
      <p:sp>
        <p:nvSpPr>
          <p:cNvPr id="3" name="TextBox 2"/>
          <p:cNvSpPr txBox="1"/>
          <p:nvPr/>
        </p:nvSpPr>
        <p:spPr>
          <a:xfrm>
            <a:off x="685800" y="5849034"/>
            <a:ext cx="5334000" cy="276999"/>
          </a:xfrm>
          <a:prstGeom prst="rect">
            <a:avLst/>
          </a:prstGeom>
          <a:noFill/>
        </p:spPr>
        <p:txBody>
          <a:bodyPr wrap="square" rtlCol="0">
            <a:spAutoFit/>
          </a:bodyPr>
          <a:lstStyle/>
          <a:p>
            <a:r>
              <a:rPr lang="en-US" sz="1200" dirty="0" smtClean="0"/>
              <a:t>* Includes degree seeking and non-degree students</a:t>
            </a:r>
            <a:endParaRPr lang="en-US" sz="1200" dirty="0"/>
          </a:p>
        </p:txBody>
      </p:sp>
      <p:pic>
        <p:nvPicPr>
          <p:cNvPr id="6" name="Picture 5"/>
          <p:cNvPicPr>
            <a:picLocks noChangeAspect="1"/>
          </p:cNvPicPr>
          <p:nvPr/>
        </p:nvPicPr>
        <p:blipFill>
          <a:blip r:embed="rId2"/>
          <a:stretch>
            <a:fillRect/>
          </a:stretch>
        </p:blipFill>
        <p:spPr>
          <a:xfrm>
            <a:off x="287038" y="1438507"/>
            <a:ext cx="8510417" cy="4358994"/>
          </a:xfrm>
          <a:prstGeom prst="rect">
            <a:avLst/>
          </a:prstGeom>
        </p:spPr>
      </p:pic>
    </p:spTree>
    <p:extLst>
      <p:ext uri="{BB962C8B-B14F-4D97-AF65-F5344CB8AC3E}">
        <p14:creationId xmlns:p14="http://schemas.microsoft.com/office/powerpoint/2010/main" val="945919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34" y="45719"/>
            <a:ext cx="6802482" cy="1143000"/>
          </a:xfrm>
        </p:spPr>
        <p:txBody>
          <a:bodyPr/>
          <a:lstStyle/>
          <a:p>
            <a:r>
              <a:rPr lang="en-US" dirty="0" smtClean="0"/>
              <a:t>Heads and Credit Metrics</a:t>
            </a:r>
            <a:endParaRPr lang="en-US" dirty="0"/>
          </a:p>
        </p:txBody>
      </p:sp>
      <p:sp>
        <p:nvSpPr>
          <p:cNvPr id="7" name="Rectangle 6"/>
          <p:cNvSpPr/>
          <p:nvPr/>
        </p:nvSpPr>
        <p:spPr>
          <a:xfrm>
            <a:off x="457200" y="11430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7"/>
          <p:cNvSpPr>
            <a:spLocks noGrp="1"/>
          </p:cNvSpPr>
          <p:nvPr>
            <p:ph type="ftr" sz="quarter" idx="11"/>
          </p:nvPr>
        </p:nvSpPr>
        <p:spPr>
          <a:xfrm>
            <a:off x="222413" y="6324600"/>
            <a:ext cx="3745333" cy="365125"/>
          </a:xfrm>
        </p:spPr>
        <p:txBody>
          <a:bodyPr/>
          <a:lstStyle/>
          <a:p>
            <a:pPr algn="l"/>
            <a:r>
              <a:rPr lang="en-US" sz="1000" dirty="0" smtClean="0"/>
              <a:t>Office of Institutional Research and Decision Support</a:t>
            </a:r>
            <a:endParaRPr lang="en-US" sz="1000" dirty="0"/>
          </a:p>
        </p:txBody>
      </p:sp>
      <p:sp>
        <p:nvSpPr>
          <p:cNvPr id="8" name="TextBox 7"/>
          <p:cNvSpPr txBox="1"/>
          <p:nvPr/>
        </p:nvSpPr>
        <p:spPr>
          <a:xfrm>
            <a:off x="685800" y="5572035"/>
            <a:ext cx="5334000" cy="276999"/>
          </a:xfrm>
          <a:prstGeom prst="rect">
            <a:avLst/>
          </a:prstGeom>
          <a:noFill/>
        </p:spPr>
        <p:txBody>
          <a:bodyPr wrap="square" rtlCol="0">
            <a:spAutoFit/>
          </a:bodyPr>
          <a:lstStyle/>
          <a:p>
            <a:r>
              <a:rPr lang="en-US" sz="1200" dirty="0" smtClean="0"/>
              <a:t>* Includes degree seeking and non-degree students</a:t>
            </a:r>
            <a:endParaRPr lang="en-US" sz="1200" dirty="0"/>
          </a:p>
        </p:txBody>
      </p:sp>
      <p:pic>
        <p:nvPicPr>
          <p:cNvPr id="4" name="Picture 3"/>
          <p:cNvPicPr>
            <a:picLocks noChangeAspect="1"/>
          </p:cNvPicPr>
          <p:nvPr/>
        </p:nvPicPr>
        <p:blipFill>
          <a:blip r:embed="rId2"/>
          <a:stretch>
            <a:fillRect/>
          </a:stretch>
        </p:blipFill>
        <p:spPr>
          <a:xfrm>
            <a:off x="222413" y="1328422"/>
            <a:ext cx="8700007" cy="4243614"/>
          </a:xfrm>
          <a:prstGeom prst="rect">
            <a:avLst/>
          </a:prstGeom>
        </p:spPr>
      </p:pic>
    </p:spTree>
    <p:extLst>
      <p:ext uri="{BB962C8B-B14F-4D97-AF65-F5344CB8AC3E}">
        <p14:creationId xmlns:p14="http://schemas.microsoft.com/office/powerpoint/2010/main" val="148306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35" y="22859"/>
            <a:ext cx="6802482" cy="1143000"/>
          </a:xfrm>
        </p:spPr>
        <p:txBody>
          <a:bodyPr/>
          <a:lstStyle/>
          <a:p>
            <a:r>
              <a:rPr lang="en-US" dirty="0" smtClean="0"/>
              <a:t>Heads and Credit Metrics</a:t>
            </a:r>
            <a:endParaRPr lang="en-US" dirty="0"/>
          </a:p>
        </p:txBody>
      </p:sp>
      <p:sp>
        <p:nvSpPr>
          <p:cNvPr id="13" name="Rectangle 12"/>
          <p:cNvSpPr/>
          <p:nvPr/>
        </p:nvSpPr>
        <p:spPr>
          <a:xfrm>
            <a:off x="457200" y="11430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7"/>
          <p:cNvSpPr txBox="1">
            <a:spLocks/>
          </p:cNvSpPr>
          <p:nvPr/>
        </p:nvSpPr>
        <p:spPr>
          <a:xfrm>
            <a:off x="222414" y="6324600"/>
            <a:ext cx="377207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dirty="0" smtClean="0"/>
              <a:t>Office of Institutional Research and Decision Support</a:t>
            </a:r>
            <a:endParaRPr lang="en-US" sz="1000" dirty="0"/>
          </a:p>
        </p:txBody>
      </p:sp>
      <p:sp>
        <p:nvSpPr>
          <p:cNvPr id="8" name="TextBox 7"/>
          <p:cNvSpPr txBox="1"/>
          <p:nvPr/>
        </p:nvSpPr>
        <p:spPr>
          <a:xfrm>
            <a:off x="457200" y="5699095"/>
            <a:ext cx="4876800" cy="276999"/>
          </a:xfrm>
          <a:prstGeom prst="rect">
            <a:avLst/>
          </a:prstGeom>
          <a:noFill/>
        </p:spPr>
        <p:txBody>
          <a:bodyPr wrap="square" rtlCol="0">
            <a:spAutoFit/>
          </a:bodyPr>
          <a:lstStyle/>
          <a:p>
            <a:r>
              <a:rPr lang="en-US" sz="1200" dirty="0" smtClean="0"/>
              <a:t>* Includes degree seeking and non-degree students</a:t>
            </a:r>
            <a:endParaRPr lang="en-US" sz="1200" dirty="0"/>
          </a:p>
        </p:txBody>
      </p:sp>
      <p:pic>
        <p:nvPicPr>
          <p:cNvPr id="3" name="Picture 2"/>
          <p:cNvPicPr>
            <a:picLocks noChangeAspect="1"/>
          </p:cNvPicPr>
          <p:nvPr/>
        </p:nvPicPr>
        <p:blipFill>
          <a:blip r:embed="rId2"/>
          <a:stretch>
            <a:fillRect/>
          </a:stretch>
        </p:blipFill>
        <p:spPr>
          <a:xfrm>
            <a:off x="118486" y="1243394"/>
            <a:ext cx="8907028" cy="4371211"/>
          </a:xfrm>
          <a:prstGeom prst="rect">
            <a:avLst/>
          </a:prstGeom>
        </p:spPr>
      </p:pic>
    </p:spTree>
    <p:extLst>
      <p:ext uri="{BB962C8B-B14F-4D97-AF65-F5344CB8AC3E}">
        <p14:creationId xmlns:p14="http://schemas.microsoft.com/office/powerpoint/2010/main" val="4124041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597" y="22644"/>
            <a:ext cx="6802482" cy="1143000"/>
          </a:xfrm>
        </p:spPr>
        <p:txBody>
          <a:bodyPr/>
          <a:lstStyle/>
          <a:p>
            <a:r>
              <a:rPr lang="en-US" dirty="0" smtClean="0"/>
              <a:t>Heads and Credit Metrics</a:t>
            </a:r>
            <a:endParaRPr lang="en-US" dirty="0"/>
          </a:p>
        </p:txBody>
      </p:sp>
      <p:sp>
        <p:nvSpPr>
          <p:cNvPr id="15" name="Rectangle 14"/>
          <p:cNvSpPr/>
          <p:nvPr/>
        </p:nvSpPr>
        <p:spPr>
          <a:xfrm>
            <a:off x="457200" y="1143000"/>
            <a:ext cx="7315200" cy="457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7"/>
          <p:cNvSpPr>
            <a:spLocks noGrp="1"/>
          </p:cNvSpPr>
          <p:nvPr>
            <p:ph type="ftr" sz="quarter" idx="11"/>
          </p:nvPr>
        </p:nvSpPr>
        <p:spPr>
          <a:xfrm>
            <a:off x="222413" y="6324600"/>
            <a:ext cx="3542133" cy="365125"/>
          </a:xfrm>
        </p:spPr>
        <p:txBody>
          <a:bodyPr/>
          <a:lstStyle/>
          <a:p>
            <a:pPr algn="l"/>
            <a:r>
              <a:rPr lang="en-US" sz="1000" dirty="0" smtClean="0"/>
              <a:t>Office of Institutional Research and Decision Support</a:t>
            </a:r>
            <a:endParaRPr lang="en-US" sz="1000" dirty="0"/>
          </a:p>
        </p:txBody>
      </p:sp>
      <p:sp>
        <p:nvSpPr>
          <p:cNvPr id="8" name="TextBox 7"/>
          <p:cNvSpPr txBox="1"/>
          <p:nvPr/>
        </p:nvSpPr>
        <p:spPr>
          <a:xfrm>
            <a:off x="609600" y="5334000"/>
            <a:ext cx="5334000" cy="276999"/>
          </a:xfrm>
          <a:prstGeom prst="rect">
            <a:avLst/>
          </a:prstGeom>
          <a:noFill/>
        </p:spPr>
        <p:txBody>
          <a:bodyPr wrap="square" rtlCol="0">
            <a:spAutoFit/>
          </a:bodyPr>
          <a:lstStyle/>
          <a:p>
            <a:r>
              <a:rPr lang="en-US" sz="1200" dirty="0" smtClean="0"/>
              <a:t>* Includes degree seeking and non-degree students</a:t>
            </a:r>
            <a:endParaRPr lang="en-US" sz="1200" dirty="0"/>
          </a:p>
        </p:txBody>
      </p:sp>
      <p:pic>
        <p:nvPicPr>
          <p:cNvPr id="4" name="Picture 3"/>
          <p:cNvPicPr>
            <a:picLocks noChangeAspect="1"/>
          </p:cNvPicPr>
          <p:nvPr/>
        </p:nvPicPr>
        <p:blipFill>
          <a:blip r:embed="rId2"/>
          <a:stretch>
            <a:fillRect/>
          </a:stretch>
        </p:blipFill>
        <p:spPr>
          <a:xfrm>
            <a:off x="339319" y="1359242"/>
            <a:ext cx="8327858" cy="3804234"/>
          </a:xfrm>
          <a:prstGeom prst="rect">
            <a:avLst/>
          </a:prstGeom>
        </p:spPr>
      </p:pic>
    </p:spTree>
    <p:extLst>
      <p:ext uri="{BB962C8B-B14F-4D97-AF65-F5344CB8AC3E}">
        <p14:creationId xmlns:p14="http://schemas.microsoft.com/office/powerpoint/2010/main" val="4239201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UPUIndianapolis-standard-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UPUIndianapolis-standard-template -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UPUIndianapolis-standard-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IUPUIndianapolis-standard-template -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schemas.microsoft.com/sharepoint/v3/field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IUPUIndianapolis-standard-template</Template>
  <TotalTime>8714</TotalTime>
  <Words>3429</Words>
  <Application>Microsoft Office PowerPoint</Application>
  <PresentationFormat>On-screen Show (4:3)</PresentationFormat>
  <Paragraphs>657</Paragraphs>
  <Slides>58</Slides>
  <Notes>21</Notes>
  <HiddenSlides>5</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58</vt:i4>
      </vt:variant>
    </vt:vector>
  </HeadingPairs>
  <TitlesOfParts>
    <vt:vector size="67" baseType="lpstr">
      <vt:lpstr>Arial</vt:lpstr>
      <vt:lpstr>BentonSans Book</vt:lpstr>
      <vt:lpstr>Calibri</vt:lpstr>
      <vt:lpstr>Times New Roman</vt:lpstr>
      <vt:lpstr>Wingdings</vt:lpstr>
      <vt:lpstr>IUPUIndianapolis-standard-template</vt:lpstr>
      <vt:lpstr>IUPUIndianapolis-standard-template - Copy</vt:lpstr>
      <vt:lpstr>1_IUPUIndianapolis-standard-template</vt:lpstr>
      <vt:lpstr>1_IUPUIndianapolis-standard-template - Copy</vt:lpstr>
      <vt:lpstr>Enrollment Management Strategic Plan  Key Performance Indicators:  Current Trends and Progress on Indicators </vt:lpstr>
      <vt:lpstr>Purpose of Presentation </vt:lpstr>
      <vt:lpstr>Key Performance Indicators and the Strategic Planning Process </vt:lpstr>
      <vt:lpstr>Heads and Credit Metrics</vt:lpstr>
      <vt:lpstr>Heads and Credit Metrics</vt:lpstr>
      <vt:lpstr>Heads and Credit Metrics</vt:lpstr>
      <vt:lpstr>Heads and Credit Metrics</vt:lpstr>
      <vt:lpstr>Heads and Credit Metrics</vt:lpstr>
      <vt:lpstr>Heads and Credit Metrics</vt:lpstr>
      <vt:lpstr>Heads and Credit Metrics</vt:lpstr>
      <vt:lpstr>Heads and Credit Metrics</vt:lpstr>
      <vt:lpstr>Heads and Credit Metrics</vt:lpstr>
      <vt:lpstr>Heads and Credit Metrics</vt:lpstr>
      <vt:lpstr>Heads and Credit Metrics</vt:lpstr>
      <vt:lpstr>Total Enrollment Metrics By Ethnic Diversity</vt:lpstr>
      <vt:lpstr>Total Enrollment Metrics By Ethnic Diversity</vt:lpstr>
      <vt:lpstr>Entering Student Metrics Beginner Enrollment</vt:lpstr>
      <vt:lpstr>Entering Student Metrics Beginner Enrollment</vt:lpstr>
      <vt:lpstr>Entering Student Metrics Beginner Enrollment</vt:lpstr>
      <vt:lpstr>Entering Student Metrics Beginner Enrollment</vt:lpstr>
      <vt:lpstr>Entering Student Metrics Beginner Enrollment</vt:lpstr>
      <vt:lpstr>Entering Student Metrics Beginner Enrollment</vt:lpstr>
      <vt:lpstr>Entering Student Metrics Beginner Enrollment</vt:lpstr>
      <vt:lpstr>Entering Student Metrics Transfer Enrollment</vt:lpstr>
      <vt:lpstr>Entering Student Metrics Transfer Enrollment</vt:lpstr>
      <vt:lpstr>Incoming Undergraduate Transfers % Ethnic Diversity </vt:lpstr>
      <vt:lpstr>Incoming Undergraduate Transfers % Ethnic Diversity by Specific Groups </vt:lpstr>
      <vt:lpstr>Entering Student Metrics Graduate Enrollment</vt:lpstr>
      <vt:lpstr>Entering Student Metrics Non-Resident  Enrollment</vt:lpstr>
      <vt:lpstr>Entering Student Metrics Credits Awarded Through PLA</vt:lpstr>
      <vt:lpstr>Total Enrollment Metrics Online Education</vt:lpstr>
      <vt:lpstr>Total Enrollment Metrics Online Education</vt:lpstr>
      <vt:lpstr>Total Enrollment Metrics Veterans</vt:lpstr>
      <vt:lpstr>Total Enrollment Metrics International Students</vt:lpstr>
      <vt:lpstr>Student Performance Metrics Average Undergraduate Hours</vt:lpstr>
      <vt:lpstr>Student Performance Metrics Retention/Graduation Rates</vt:lpstr>
      <vt:lpstr>PowerPoint Presentation</vt:lpstr>
      <vt:lpstr>Official Peer Institutions:  First-Time Full-Time Beginners - Bachelor’s Degree -    </vt:lpstr>
      <vt:lpstr>Fall 2017 Comparisons: Large, Urban Public  </vt:lpstr>
      <vt:lpstr>Fall 2017 Comparisons </vt:lpstr>
      <vt:lpstr>Institutional Aid and Scholarships </vt:lpstr>
      <vt:lpstr>ICHE Performance Funding </vt:lpstr>
      <vt:lpstr>Student Performance Metrics Indiana Resident Pell Recipients</vt:lpstr>
      <vt:lpstr>Student Performance Metrics High Impact Degrees (STEM)</vt:lpstr>
      <vt:lpstr>Student Performance Metrics Degrees Conferred</vt:lpstr>
      <vt:lpstr>Financial Aid Metrics Undergraduate Loan Debt</vt:lpstr>
      <vt:lpstr>Financial Aid Metrics Loan Default Rate</vt:lpstr>
      <vt:lpstr>Financial Aid Metrics Average Net Price by Income</vt:lpstr>
      <vt:lpstr>Definition of Unmet Need </vt:lpstr>
      <vt:lpstr>Annual Unmet Financial Need and  One-Year Retention  FT, FT Beginners </vt:lpstr>
      <vt:lpstr>PowerPoint Presentation</vt:lpstr>
      <vt:lpstr>PowerPoint Presentation</vt:lpstr>
      <vt:lpstr>Financial Aid Metrics Unmet Need of Undergraduate Degree Seekers</vt:lpstr>
      <vt:lpstr>Financial Aid Metrics Unmet Need of Undergraduate Degree Seekers</vt:lpstr>
      <vt:lpstr>Financial Aid Metrics Aid Awarded to Undergraduate Degree Seekers</vt:lpstr>
      <vt:lpstr>Financial Aid Metrics Aid Awarded to Undergraduate Degree Seekers</vt:lpstr>
      <vt:lpstr>Financial Aid Metrics Aid Awarded to Undergraduate Degree Seekers</vt:lpstr>
      <vt:lpstr>Strategic Plan Data Link Reports</vt:lpstr>
    </vt:vector>
  </TitlesOfParts>
  <Company>IUPUI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Unnecessarily extra long title of presentation</dc:title>
  <dc:creator>Hansen, Michele J</dc:creator>
  <cp:lastModifiedBy>Fewell, Norma L</cp:lastModifiedBy>
  <cp:revision>217</cp:revision>
  <cp:lastPrinted>2014-06-24T16:10:50Z</cp:lastPrinted>
  <dcterms:created xsi:type="dcterms:W3CDTF">2017-04-11T18:51:04Z</dcterms:created>
  <dcterms:modified xsi:type="dcterms:W3CDTF">2022-02-09T16:51:27Z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